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82" r:id="rId2"/>
  </p:sldMasterIdLst>
  <p:notesMasterIdLst>
    <p:notesMasterId r:id="rId38"/>
  </p:notesMasterIdLst>
  <p:sldIdLst>
    <p:sldId id="352" r:id="rId3"/>
    <p:sldId id="363" r:id="rId4"/>
    <p:sldId id="364" r:id="rId5"/>
    <p:sldId id="258" r:id="rId6"/>
    <p:sldId id="1872" r:id="rId7"/>
    <p:sldId id="260" r:id="rId8"/>
    <p:sldId id="261" r:id="rId9"/>
    <p:sldId id="262" r:id="rId10"/>
    <p:sldId id="263" r:id="rId11"/>
    <p:sldId id="366" r:id="rId12"/>
    <p:sldId id="257" r:id="rId13"/>
    <p:sldId id="259" r:id="rId14"/>
    <p:sldId id="1868" r:id="rId15"/>
    <p:sldId id="1869" r:id="rId16"/>
    <p:sldId id="1870" r:id="rId17"/>
    <p:sldId id="1871" r:id="rId18"/>
    <p:sldId id="264" r:id="rId19"/>
    <p:sldId id="267" r:id="rId20"/>
    <p:sldId id="268" r:id="rId21"/>
    <p:sldId id="269" r:id="rId22"/>
    <p:sldId id="270" r:id="rId23"/>
    <p:sldId id="271" r:id="rId24"/>
    <p:sldId id="272" r:id="rId25"/>
    <p:sldId id="275" r:id="rId26"/>
    <p:sldId id="273" r:id="rId27"/>
    <p:sldId id="265" r:id="rId28"/>
    <p:sldId id="292" r:id="rId29"/>
    <p:sldId id="280" r:id="rId30"/>
    <p:sldId id="1878" r:id="rId31"/>
    <p:sldId id="1879" r:id="rId32"/>
    <p:sldId id="1873" r:id="rId33"/>
    <p:sldId id="1882" r:id="rId34"/>
    <p:sldId id="1875" r:id="rId35"/>
    <p:sldId id="1881" r:id="rId36"/>
    <p:sldId id="1867" r:id="rId37"/>
  </p:sldIdLst>
  <p:sldSz cx="9144000" cy="6858000" type="screen4x3"/>
  <p:notesSz cx="6735763" cy="9866313"/>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76" autoAdjust="0"/>
    <p:restoredTop sz="94649"/>
  </p:normalViewPr>
  <p:slideViewPr>
    <p:cSldViewPr>
      <p:cViewPr varScale="1">
        <p:scale>
          <a:sx n="97" d="100"/>
          <a:sy n="97" d="100"/>
        </p:scale>
        <p:origin x="116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bwMode="auto">
          <a:xfrm>
            <a:off x="0" y="0"/>
            <a:ext cx="2918831" cy="49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02403" name="Rectangle 3"/>
          <p:cNvSpPr>
            <a:spLocks noGrp="1" noChangeArrowheads="1"/>
          </p:cNvSpPr>
          <p:nvPr>
            <p:ph type="dt" idx="1"/>
          </p:nvPr>
        </p:nvSpPr>
        <p:spPr bwMode="auto">
          <a:xfrm>
            <a:off x="3816932" y="0"/>
            <a:ext cx="2918831" cy="49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02404" name="Rectangle 4"/>
          <p:cNvSpPr>
            <a:spLocks noGrp="1" noRot="1" noChangeAspect="1" noChangeArrowheads="1" noTextEdit="1"/>
          </p:cNvSpPr>
          <p:nvPr>
            <p:ph type="sldImg" idx="2"/>
          </p:nvPr>
        </p:nvSpPr>
        <p:spPr bwMode="auto">
          <a:xfrm>
            <a:off x="901700" y="739775"/>
            <a:ext cx="4932363" cy="370046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05" name="Rectangle 5"/>
          <p:cNvSpPr>
            <a:spLocks noGrp="1" noChangeArrowheads="1"/>
          </p:cNvSpPr>
          <p:nvPr>
            <p:ph type="body" sz="quarter" idx="3"/>
          </p:nvPr>
        </p:nvSpPr>
        <p:spPr bwMode="auto">
          <a:xfrm>
            <a:off x="898102" y="4686499"/>
            <a:ext cx="4939560" cy="4439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406" name="Rectangle 6"/>
          <p:cNvSpPr>
            <a:spLocks noGrp="1" noChangeArrowheads="1"/>
          </p:cNvSpPr>
          <p:nvPr>
            <p:ph type="ftr" sz="quarter" idx="4"/>
          </p:nvPr>
        </p:nvSpPr>
        <p:spPr bwMode="auto">
          <a:xfrm>
            <a:off x="0" y="9372997"/>
            <a:ext cx="2918831" cy="49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02407" name="Rectangle 7"/>
          <p:cNvSpPr>
            <a:spLocks noGrp="1" noChangeArrowheads="1"/>
          </p:cNvSpPr>
          <p:nvPr>
            <p:ph type="sldNum" sz="quarter" idx="5"/>
          </p:nvPr>
        </p:nvSpPr>
        <p:spPr bwMode="auto">
          <a:xfrm>
            <a:off x="3816932" y="9372997"/>
            <a:ext cx="2918831" cy="49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AB9E1EA-688B-4DFA-B5F3-AF02C7C8A64F}" type="slidenum">
              <a:rPr lang="en-US"/>
              <a:pPr/>
              <a:t>‹#›</a:t>
            </a:fld>
            <a:endParaRPr lang="en-US"/>
          </a:p>
        </p:txBody>
      </p:sp>
    </p:spTree>
    <p:extLst>
      <p:ext uri="{BB962C8B-B14F-4D97-AF65-F5344CB8AC3E}">
        <p14:creationId xmlns:p14="http://schemas.microsoft.com/office/powerpoint/2010/main" val="15483745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5234" name="Line 2"/>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35" name="Rectangle 3"/>
          <p:cNvSpPr>
            <a:spLocks noGrp="1" noChangeArrowheads="1"/>
          </p:cNvSpPr>
          <p:nvPr>
            <p:ph type="ctrTitle"/>
          </p:nvPr>
        </p:nvSpPr>
        <p:spPr>
          <a:xfrm>
            <a:off x="315913" y="466725"/>
            <a:ext cx="6781800" cy="2133600"/>
          </a:xfrm>
        </p:spPr>
        <p:txBody>
          <a:bodyPr/>
          <a:lstStyle>
            <a:lvl1pPr algn="r">
              <a:defRPr sz="4800"/>
            </a:lvl1pPr>
          </a:lstStyle>
          <a:p>
            <a:pPr lvl="0"/>
            <a:r>
              <a:rPr lang="en-US" altLang="en-US" noProof="0"/>
              <a:t>Click to edit Master title style</a:t>
            </a:r>
          </a:p>
        </p:txBody>
      </p:sp>
      <p:sp>
        <p:nvSpPr>
          <p:cNvPr id="95236"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pPr lvl="0"/>
            <a:r>
              <a:rPr lang="en-US" altLang="en-US" noProof="0"/>
              <a:t>Click to edit Master subtitle style</a:t>
            </a:r>
          </a:p>
        </p:txBody>
      </p:sp>
      <p:sp>
        <p:nvSpPr>
          <p:cNvPr id="95237" name="Rectangle 5"/>
          <p:cNvSpPr>
            <a:spLocks noGrp="1" noChangeArrowheads="1"/>
          </p:cNvSpPr>
          <p:nvPr>
            <p:ph type="dt" sz="half" idx="2"/>
          </p:nvPr>
        </p:nvSpPr>
        <p:spPr/>
        <p:txBody>
          <a:bodyPr/>
          <a:lstStyle>
            <a:lvl1pPr>
              <a:defRPr/>
            </a:lvl1pPr>
          </a:lstStyle>
          <a:p>
            <a:fld id="{4DF65236-0DAA-40E1-94F3-B1BE61EA3C62}" type="datetime1">
              <a:rPr lang="en-US"/>
              <a:pPr/>
              <a:t>1/25/21</a:t>
            </a:fld>
            <a:endParaRPr lang="en-US" altLang="en-US"/>
          </a:p>
        </p:txBody>
      </p:sp>
      <p:sp>
        <p:nvSpPr>
          <p:cNvPr id="95238" name="Rectangle 6"/>
          <p:cNvSpPr>
            <a:spLocks noGrp="1" noChangeArrowheads="1"/>
          </p:cNvSpPr>
          <p:nvPr>
            <p:ph type="ftr" sz="quarter" idx="3"/>
          </p:nvPr>
        </p:nvSpPr>
        <p:spPr/>
        <p:txBody>
          <a:bodyPr/>
          <a:lstStyle>
            <a:lvl1pPr>
              <a:defRPr/>
            </a:lvl1pPr>
          </a:lstStyle>
          <a:p>
            <a:r>
              <a:rPr lang="en-US" altLang="en-US"/>
              <a:t>CSE, Rajshahi University</a:t>
            </a:r>
          </a:p>
        </p:txBody>
      </p:sp>
      <p:sp>
        <p:nvSpPr>
          <p:cNvPr id="95239" name="Rectangle 7"/>
          <p:cNvSpPr>
            <a:spLocks noGrp="1" noChangeArrowheads="1"/>
          </p:cNvSpPr>
          <p:nvPr>
            <p:ph type="sldNum" sz="quarter" idx="4"/>
          </p:nvPr>
        </p:nvSpPr>
        <p:spPr/>
        <p:txBody>
          <a:bodyPr/>
          <a:lstStyle>
            <a:lvl1pPr>
              <a:defRPr/>
            </a:lvl1pPr>
          </a:lstStyle>
          <a:p>
            <a:fld id="{488D8733-E7B3-4E46-9432-78B1AB13177E}" type="slidenum">
              <a:rPr lang="en-US" altLang="en-US"/>
              <a:pPr/>
              <a:t>‹#›</a:t>
            </a:fld>
            <a:endParaRPr lang="en-US" altLang="en-US"/>
          </a:p>
        </p:txBody>
      </p:sp>
      <p:grpSp>
        <p:nvGrpSpPr>
          <p:cNvPr id="95240" name="Group 8"/>
          <p:cNvGrpSpPr>
            <a:grpSpLocks/>
          </p:cNvGrpSpPr>
          <p:nvPr/>
        </p:nvGrpSpPr>
        <p:grpSpPr bwMode="auto">
          <a:xfrm>
            <a:off x="7493000" y="2992438"/>
            <a:ext cx="1338263" cy="2189162"/>
            <a:chOff x="4704" y="1885"/>
            <a:chExt cx="843" cy="1379"/>
          </a:xfrm>
        </p:grpSpPr>
        <p:sp>
          <p:nvSpPr>
            <p:cNvPr id="95241" name="Oval 9"/>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2" name="Oval 10"/>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3" name="Oval 11"/>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4" name="Oval 12"/>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5" name="Oval 13"/>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6" name="Oval 14"/>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7" name="Oval 15"/>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8" name="Oval 16"/>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9" name="Oval 17"/>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0" name="Oval 18"/>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1" name="Oval 19"/>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2" name="Oval 20"/>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3" name="Oval 21"/>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4" name="Oval 22"/>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5" name="Oval 23"/>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6" name="Oval 24"/>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7" name="Oval 25"/>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8" name="Oval 26"/>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9" name="Oval 27"/>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0" name="Oval 28"/>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1" name="Oval 29"/>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2" name="Oval 30"/>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3" name="Oval 31"/>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4" name="Oval 32"/>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5" name="Oval 33"/>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6" name="Oval 34"/>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7" name="Oval 35"/>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8" name="Oval 36"/>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9" name="Oval 37"/>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70" name="Oval 38"/>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71" name="Oval 39"/>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5272" name="Line 40"/>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06DD440-FFAC-4EDA-B3AA-C5291317BF17}" type="datetime1">
              <a:rPr lang="en-US"/>
              <a:pPr/>
              <a:t>1/25/21</a:t>
            </a:fld>
            <a:endParaRPr lang="en-US" altLang="en-US"/>
          </a:p>
        </p:txBody>
      </p:sp>
      <p:sp>
        <p:nvSpPr>
          <p:cNvPr id="5" name="Footer Placeholder 4"/>
          <p:cNvSpPr>
            <a:spLocks noGrp="1"/>
          </p:cNvSpPr>
          <p:nvPr>
            <p:ph type="ftr" sz="quarter" idx="11"/>
          </p:nvPr>
        </p:nvSpPr>
        <p:spPr/>
        <p:txBody>
          <a:bodyPr/>
          <a:lstStyle>
            <a:lvl1pPr>
              <a:defRPr/>
            </a:lvl1pPr>
          </a:lstStyle>
          <a:p>
            <a:r>
              <a:rPr lang="en-US" altLang="en-US"/>
              <a:t>CSE, Rajshahi University</a:t>
            </a:r>
          </a:p>
        </p:txBody>
      </p:sp>
      <p:sp>
        <p:nvSpPr>
          <p:cNvPr id="6" name="Slide Number Placeholder 5"/>
          <p:cNvSpPr>
            <a:spLocks noGrp="1"/>
          </p:cNvSpPr>
          <p:nvPr>
            <p:ph type="sldNum" sz="quarter" idx="12"/>
          </p:nvPr>
        </p:nvSpPr>
        <p:spPr/>
        <p:txBody>
          <a:bodyPr/>
          <a:lstStyle>
            <a:lvl1pPr>
              <a:defRPr/>
            </a:lvl1pPr>
          </a:lstStyle>
          <a:p>
            <a:fld id="{61CFBAF9-185F-4BAA-8617-E5B96FAFB943}" type="slidenum">
              <a:rPr lang="en-US" altLang="en-US"/>
              <a:pPr/>
              <a:t>‹#›</a:t>
            </a:fld>
            <a:endParaRPr lang="en-US" altLang="en-US"/>
          </a:p>
        </p:txBody>
      </p:sp>
    </p:spTree>
    <p:extLst>
      <p:ext uri="{BB962C8B-B14F-4D97-AF65-F5344CB8AC3E}">
        <p14:creationId xmlns:p14="http://schemas.microsoft.com/office/powerpoint/2010/main" val="76876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42A751B-01B7-41CA-9166-2BEDAAFB848D}" type="datetime1">
              <a:rPr lang="en-US"/>
              <a:pPr/>
              <a:t>1/25/21</a:t>
            </a:fld>
            <a:endParaRPr lang="en-US" altLang="en-US"/>
          </a:p>
        </p:txBody>
      </p:sp>
      <p:sp>
        <p:nvSpPr>
          <p:cNvPr id="5" name="Footer Placeholder 4"/>
          <p:cNvSpPr>
            <a:spLocks noGrp="1"/>
          </p:cNvSpPr>
          <p:nvPr>
            <p:ph type="ftr" sz="quarter" idx="11"/>
          </p:nvPr>
        </p:nvSpPr>
        <p:spPr/>
        <p:txBody>
          <a:bodyPr/>
          <a:lstStyle>
            <a:lvl1pPr>
              <a:defRPr/>
            </a:lvl1pPr>
          </a:lstStyle>
          <a:p>
            <a:r>
              <a:rPr lang="en-US" altLang="en-US"/>
              <a:t>CSE, Rajshahi University</a:t>
            </a:r>
          </a:p>
        </p:txBody>
      </p:sp>
      <p:sp>
        <p:nvSpPr>
          <p:cNvPr id="6" name="Slide Number Placeholder 5"/>
          <p:cNvSpPr>
            <a:spLocks noGrp="1"/>
          </p:cNvSpPr>
          <p:nvPr>
            <p:ph type="sldNum" sz="quarter" idx="12"/>
          </p:nvPr>
        </p:nvSpPr>
        <p:spPr/>
        <p:txBody>
          <a:bodyPr/>
          <a:lstStyle>
            <a:lvl1pPr>
              <a:defRPr/>
            </a:lvl1pPr>
          </a:lstStyle>
          <a:p>
            <a:fld id="{C1EC34F6-634C-4AD9-A347-B2F7F69866AE}" type="slidenum">
              <a:rPr lang="en-US" altLang="en-US"/>
              <a:pPr/>
              <a:t>‹#›</a:t>
            </a:fld>
            <a:endParaRPr lang="en-US" altLang="en-US"/>
          </a:p>
        </p:txBody>
      </p:sp>
    </p:spTree>
    <p:extLst>
      <p:ext uri="{BB962C8B-B14F-4D97-AF65-F5344CB8AC3E}">
        <p14:creationId xmlns:p14="http://schemas.microsoft.com/office/powerpoint/2010/main" val="3911963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53660D1-D41C-4DDD-A34D-9F033569083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5439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1561C1B-8111-44F3-8DF6-8B7A36AB433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77335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E3C477F-A9CF-4DE7-B94E-65F4C7D811C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39934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935B627-A7E3-4FC6-A652-A61492E8E0B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19956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75BB2564-0679-46D5-A9B3-581320E3847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17449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9B0A39C6-0681-4CA2-88BB-6196393B861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38221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65BA025B-C91D-4C45-B724-5166A44484C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44163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C989D9FC-D675-4B31-99CF-67BA9EBFAE9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1388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330EEE71-71C2-4CAE-8C30-36AE96B71520}" type="datetime1">
              <a:rPr lang="en-US"/>
              <a:pPr/>
              <a:t>1/25/21</a:t>
            </a:fld>
            <a:endParaRPr lang="en-US" altLang="en-US"/>
          </a:p>
        </p:txBody>
      </p:sp>
      <p:sp>
        <p:nvSpPr>
          <p:cNvPr id="5" name="Footer Placeholder 4"/>
          <p:cNvSpPr>
            <a:spLocks noGrp="1"/>
          </p:cNvSpPr>
          <p:nvPr>
            <p:ph type="ftr" sz="quarter" idx="11"/>
          </p:nvPr>
        </p:nvSpPr>
        <p:spPr/>
        <p:txBody>
          <a:bodyPr/>
          <a:lstStyle>
            <a:lvl1pPr>
              <a:defRPr/>
            </a:lvl1pPr>
          </a:lstStyle>
          <a:p>
            <a:r>
              <a:rPr lang="en-US" altLang="en-US"/>
              <a:t>CSE, Rajshahi University</a:t>
            </a:r>
          </a:p>
        </p:txBody>
      </p:sp>
      <p:sp>
        <p:nvSpPr>
          <p:cNvPr id="6" name="Slide Number Placeholder 5"/>
          <p:cNvSpPr>
            <a:spLocks noGrp="1"/>
          </p:cNvSpPr>
          <p:nvPr>
            <p:ph type="sldNum" sz="quarter" idx="12"/>
          </p:nvPr>
        </p:nvSpPr>
        <p:spPr/>
        <p:txBody>
          <a:bodyPr/>
          <a:lstStyle>
            <a:lvl1pPr>
              <a:defRPr/>
            </a:lvl1pPr>
          </a:lstStyle>
          <a:p>
            <a:fld id="{D4677EF7-87BE-4C87-93F9-0D097F09AA7E}" type="slidenum">
              <a:rPr lang="en-US" altLang="en-US"/>
              <a:pPr/>
              <a:t>‹#›</a:t>
            </a:fld>
            <a:endParaRPr lang="en-US" altLang="en-US"/>
          </a:p>
        </p:txBody>
      </p:sp>
    </p:spTree>
    <p:extLst>
      <p:ext uri="{BB962C8B-B14F-4D97-AF65-F5344CB8AC3E}">
        <p14:creationId xmlns:p14="http://schemas.microsoft.com/office/powerpoint/2010/main" val="1504363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DD461BCB-04E9-4AC0-9289-F56E59A8F06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37785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C2FA3AD-C5A3-4711-9247-5C83FA6681B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06364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0664502-B954-4B31-B021-ECA6D4A2536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30541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74AE834-C0FA-40D6-A310-58AA8B2B4CC6}" type="datetime1">
              <a:rPr lang="en-US"/>
              <a:pPr/>
              <a:t>1/25/21</a:t>
            </a:fld>
            <a:endParaRPr lang="en-US" altLang="en-US"/>
          </a:p>
        </p:txBody>
      </p:sp>
      <p:sp>
        <p:nvSpPr>
          <p:cNvPr id="5" name="Footer Placeholder 4"/>
          <p:cNvSpPr>
            <a:spLocks noGrp="1"/>
          </p:cNvSpPr>
          <p:nvPr>
            <p:ph type="ftr" sz="quarter" idx="11"/>
          </p:nvPr>
        </p:nvSpPr>
        <p:spPr/>
        <p:txBody>
          <a:bodyPr/>
          <a:lstStyle>
            <a:lvl1pPr>
              <a:defRPr/>
            </a:lvl1pPr>
          </a:lstStyle>
          <a:p>
            <a:r>
              <a:rPr lang="en-US" altLang="en-US"/>
              <a:t>CSE, Rajshahi University</a:t>
            </a:r>
          </a:p>
        </p:txBody>
      </p:sp>
      <p:sp>
        <p:nvSpPr>
          <p:cNvPr id="6" name="Slide Number Placeholder 5"/>
          <p:cNvSpPr>
            <a:spLocks noGrp="1"/>
          </p:cNvSpPr>
          <p:nvPr>
            <p:ph type="sldNum" sz="quarter" idx="12"/>
          </p:nvPr>
        </p:nvSpPr>
        <p:spPr/>
        <p:txBody>
          <a:bodyPr/>
          <a:lstStyle>
            <a:lvl1pPr>
              <a:defRPr/>
            </a:lvl1pPr>
          </a:lstStyle>
          <a:p>
            <a:fld id="{95F76EDF-96F7-4445-8852-95E785FD3693}" type="slidenum">
              <a:rPr lang="en-US" altLang="en-US"/>
              <a:pPr/>
              <a:t>‹#›</a:t>
            </a:fld>
            <a:endParaRPr lang="en-US" altLang="en-US"/>
          </a:p>
        </p:txBody>
      </p:sp>
    </p:spTree>
    <p:extLst>
      <p:ext uri="{BB962C8B-B14F-4D97-AF65-F5344CB8AC3E}">
        <p14:creationId xmlns:p14="http://schemas.microsoft.com/office/powerpoint/2010/main" val="270430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90116B6E-9419-453F-8B89-2A94DE6FB2AA}" type="datetime1">
              <a:rPr lang="en-US"/>
              <a:pPr/>
              <a:t>1/25/21</a:t>
            </a:fld>
            <a:endParaRPr lang="en-US" altLang="en-US"/>
          </a:p>
        </p:txBody>
      </p:sp>
      <p:sp>
        <p:nvSpPr>
          <p:cNvPr id="6" name="Footer Placeholder 5"/>
          <p:cNvSpPr>
            <a:spLocks noGrp="1"/>
          </p:cNvSpPr>
          <p:nvPr>
            <p:ph type="ftr" sz="quarter" idx="11"/>
          </p:nvPr>
        </p:nvSpPr>
        <p:spPr/>
        <p:txBody>
          <a:bodyPr/>
          <a:lstStyle>
            <a:lvl1pPr>
              <a:defRPr/>
            </a:lvl1pPr>
          </a:lstStyle>
          <a:p>
            <a:r>
              <a:rPr lang="en-US" altLang="en-US"/>
              <a:t>CSE, Rajshahi University</a:t>
            </a:r>
          </a:p>
        </p:txBody>
      </p:sp>
      <p:sp>
        <p:nvSpPr>
          <p:cNvPr id="7" name="Slide Number Placeholder 6"/>
          <p:cNvSpPr>
            <a:spLocks noGrp="1"/>
          </p:cNvSpPr>
          <p:nvPr>
            <p:ph type="sldNum" sz="quarter" idx="12"/>
          </p:nvPr>
        </p:nvSpPr>
        <p:spPr/>
        <p:txBody>
          <a:bodyPr/>
          <a:lstStyle>
            <a:lvl1pPr>
              <a:defRPr/>
            </a:lvl1pPr>
          </a:lstStyle>
          <a:p>
            <a:fld id="{E70BF2FA-C31B-4B7C-B2D0-811D1FE55E1A}" type="slidenum">
              <a:rPr lang="en-US" altLang="en-US"/>
              <a:pPr/>
              <a:t>‹#›</a:t>
            </a:fld>
            <a:endParaRPr lang="en-US" altLang="en-US"/>
          </a:p>
        </p:txBody>
      </p:sp>
    </p:spTree>
    <p:extLst>
      <p:ext uri="{BB962C8B-B14F-4D97-AF65-F5344CB8AC3E}">
        <p14:creationId xmlns:p14="http://schemas.microsoft.com/office/powerpoint/2010/main" val="315052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AFA8087-A7A8-4F78-B013-DA9AC1FF614B}" type="datetime1">
              <a:rPr lang="en-US"/>
              <a:pPr/>
              <a:t>1/25/21</a:t>
            </a:fld>
            <a:endParaRPr lang="en-US" altLang="en-US"/>
          </a:p>
        </p:txBody>
      </p:sp>
      <p:sp>
        <p:nvSpPr>
          <p:cNvPr id="8" name="Footer Placeholder 7"/>
          <p:cNvSpPr>
            <a:spLocks noGrp="1"/>
          </p:cNvSpPr>
          <p:nvPr>
            <p:ph type="ftr" sz="quarter" idx="11"/>
          </p:nvPr>
        </p:nvSpPr>
        <p:spPr/>
        <p:txBody>
          <a:bodyPr/>
          <a:lstStyle>
            <a:lvl1pPr>
              <a:defRPr/>
            </a:lvl1pPr>
          </a:lstStyle>
          <a:p>
            <a:r>
              <a:rPr lang="en-US" altLang="en-US"/>
              <a:t>CSE, Rajshahi University</a:t>
            </a:r>
          </a:p>
        </p:txBody>
      </p:sp>
      <p:sp>
        <p:nvSpPr>
          <p:cNvPr id="9" name="Slide Number Placeholder 8"/>
          <p:cNvSpPr>
            <a:spLocks noGrp="1"/>
          </p:cNvSpPr>
          <p:nvPr>
            <p:ph type="sldNum" sz="quarter" idx="12"/>
          </p:nvPr>
        </p:nvSpPr>
        <p:spPr/>
        <p:txBody>
          <a:bodyPr/>
          <a:lstStyle>
            <a:lvl1pPr>
              <a:defRPr/>
            </a:lvl1pPr>
          </a:lstStyle>
          <a:p>
            <a:fld id="{CB5AB0DA-9B63-4EC2-8007-92A1FF1A1A1F}" type="slidenum">
              <a:rPr lang="en-US" altLang="en-US"/>
              <a:pPr/>
              <a:t>‹#›</a:t>
            </a:fld>
            <a:endParaRPr lang="en-US" altLang="en-US"/>
          </a:p>
        </p:txBody>
      </p:sp>
    </p:spTree>
    <p:extLst>
      <p:ext uri="{BB962C8B-B14F-4D97-AF65-F5344CB8AC3E}">
        <p14:creationId xmlns:p14="http://schemas.microsoft.com/office/powerpoint/2010/main" val="3267349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646E1105-4931-4A02-B13E-75B95C2E48DC}" type="datetime1">
              <a:rPr lang="en-US"/>
              <a:pPr/>
              <a:t>1/25/21</a:t>
            </a:fld>
            <a:endParaRPr lang="en-US" altLang="en-US"/>
          </a:p>
        </p:txBody>
      </p:sp>
      <p:sp>
        <p:nvSpPr>
          <p:cNvPr id="4" name="Footer Placeholder 3"/>
          <p:cNvSpPr>
            <a:spLocks noGrp="1"/>
          </p:cNvSpPr>
          <p:nvPr>
            <p:ph type="ftr" sz="quarter" idx="11"/>
          </p:nvPr>
        </p:nvSpPr>
        <p:spPr/>
        <p:txBody>
          <a:bodyPr/>
          <a:lstStyle>
            <a:lvl1pPr>
              <a:defRPr/>
            </a:lvl1pPr>
          </a:lstStyle>
          <a:p>
            <a:r>
              <a:rPr lang="en-US" altLang="en-US"/>
              <a:t>CSE, Rajshahi University</a:t>
            </a:r>
          </a:p>
        </p:txBody>
      </p:sp>
      <p:sp>
        <p:nvSpPr>
          <p:cNvPr id="5" name="Slide Number Placeholder 4"/>
          <p:cNvSpPr>
            <a:spLocks noGrp="1"/>
          </p:cNvSpPr>
          <p:nvPr>
            <p:ph type="sldNum" sz="quarter" idx="12"/>
          </p:nvPr>
        </p:nvSpPr>
        <p:spPr/>
        <p:txBody>
          <a:bodyPr/>
          <a:lstStyle>
            <a:lvl1pPr>
              <a:defRPr/>
            </a:lvl1pPr>
          </a:lstStyle>
          <a:p>
            <a:fld id="{723E86F8-1C85-4556-83CB-214848C93A25}" type="slidenum">
              <a:rPr lang="en-US" altLang="en-US"/>
              <a:pPr/>
              <a:t>‹#›</a:t>
            </a:fld>
            <a:endParaRPr lang="en-US" altLang="en-US"/>
          </a:p>
        </p:txBody>
      </p:sp>
    </p:spTree>
    <p:extLst>
      <p:ext uri="{BB962C8B-B14F-4D97-AF65-F5344CB8AC3E}">
        <p14:creationId xmlns:p14="http://schemas.microsoft.com/office/powerpoint/2010/main" val="712212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EA39FED-0FDA-46AA-9B18-A850B9B99AF7}" type="datetime1">
              <a:rPr lang="en-US"/>
              <a:pPr/>
              <a:t>1/25/21</a:t>
            </a:fld>
            <a:endParaRPr lang="en-US" altLang="en-US"/>
          </a:p>
        </p:txBody>
      </p:sp>
      <p:sp>
        <p:nvSpPr>
          <p:cNvPr id="3" name="Footer Placeholder 2"/>
          <p:cNvSpPr>
            <a:spLocks noGrp="1"/>
          </p:cNvSpPr>
          <p:nvPr>
            <p:ph type="ftr" sz="quarter" idx="11"/>
          </p:nvPr>
        </p:nvSpPr>
        <p:spPr/>
        <p:txBody>
          <a:bodyPr/>
          <a:lstStyle>
            <a:lvl1pPr>
              <a:defRPr/>
            </a:lvl1pPr>
          </a:lstStyle>
          <a:p>
            <a:r>
              <a:rPr lang="en-US" altLang="en-US"/>
              <a:t>CSE, Rajshahi University</a:t>
            </a:r>
          </a:p>
        </p:txBody>
      </p:sp>
      <p:sp>
        <p:nvSpPr>
          <p:cNvPr id="4" name="Slide Number Placeholder 3"/>
          <p:cNvSpPr>
            <a:spLocks noGrp="1"/>
          </p:cNvSpPr>
          <p:nvPr>
            <p:ph type="sldNum" sz="quarter" idx="12"/>
          </p:nvPr>
        </p:nvSpPr>
        <p:spPr/>
        <p:txBody>
          <a:bodyPr/>
          <a:lstStyle>
            <a:lvl1pPr>
              <a:defRPr/>
            </a:lvl1pPr>
          </a:lstStyle>
          <a:p>
            <a:fld id="{4CBDF22E-1F11-4B30-8CCA-82E34AFB8F26}" type="slidenum">
              <a:rPr lang="en-US" altLang="en-US"/>
              <a:pPr/>
              <a:t>‹#›</a:t>
            </a:fld>
            <a:endParaRPr lang="en-US" altLang="en-US"/>
          </a:p>
        </p:txBody>
      </p:sp>
    </p:spTree>
    <p:extLst>
      <p:ext uri="{BB962C8B-B14F-4D97-AF65-F5344CB8AC3E}">
        <p14:creationId xmlns:p14="http://schemas.microsoft.com/office/powerpoint/2010/main" val="3806364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DC14A9BC-1356-4CB4-8F81-74192B19D274}" type="datetime1">
              <a:rPr lang="en-US"/>
              <a:pPr/>
              <a:t>1/25/21</a:t>
            </a:fld>
            <a:endParaRPr lang="en-US" altLang="en-US"/>
          </a:p>
        </p:txBody>
      </p:sp>
      <p:sp>
        <p:nvSpPr>
          <p:cNvPr id="6" name="Footer Placeholder 5"/>
          <p:cNvSpPr>
            <a:spLocks noGrp="1"/>
          </p:cNvSpPr>
          <p:nvPr>
            <p:ph type="ftr" sz="quarter" idx="11"/>
          </p:nvPr>
        </p:nvSpPr>
        <p:spPr/>
        <p:txBody>
          <a:bodyPr/>
          <a:lstStyle>
            <a:lvl1pPr>
              <a:defRPr/>
            </a:lvl1pPr>
          </a:lstStyle>
          <a:p>
            <a:r>
              <a:rPr lang="en-US" altLang="en-US"/>
              <a:t>CSE, Rajshahi University</a:t>
            </a:r>
          </a:p>
        </p:txBody>
      </p:sp>
      <p:sp>
        <p:nvSpPr>
          <p:cNvPr id="7" name="Slide Number Placeholder 6"/>
          <p:cNvSpPr>
            <a:spLocks noGrp="1"/>
          </p:cNvSpPr>
          <p:nvPr>
            <p:ph type="sldNum" sz="quarter" idx="12"/>
          </p:nvPr>
        </p:nvSpPr>
        <p:spPr/>
        <p:txBody>
          <a:bodyPr/>
          <a:lstStyle>
            <a:lvl1pPr>
              <a:defRPr/>
            </a:lvl1pPr>
          </a:lstStyle>
          <a:p>
            <a:fld id="{0306AB50-8F0F-4456-9C28-EB547B35339F}" type="slidenum">
              <a:rPr lang="en-US" altLang="en-US"/>
              <a:pPr/>
              <a:t>‹#›</a:t>
            </a:fld>
            <a:endParaRPr lang="en-US" altLang="en-US"/>
          </a:p>
        </p:txBody>
      </p:sp>
    </p:spTree>
    <p:extLst>
      <p:ext uri="{BB962C8B-B14F-4D97-AF65-F5344CB8AC3E}">
        <p14:creationId xmlns:p14="http://schemas.microsoft.com/office/powerpoint/2010/main" val="290519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9B0EE3BE-612A-4290-9389-9E5D8F8C6298}" type="datetime1">
              <a:rPr lang="en-US"/>
              <a:pPr/>
              <a:t>1/25/21</a:t>
            </a:fld>
            <a:endParaRPr lang="en-US" altLang="en-US"/>
          </a:p>
        </p:txBody>
      </p:sp>
      <p:sp>
        <p:nvSpPr>
          <p:cNvPr id="6" name="Footer Placeholder 5"/>
          <p:cNvSpPr>
            <a:spLocks noGrp="1"/>
          </p:cNvSpPr>
          <p:nvPr>
            <p:ph type="ftr" sz="quarter" idx="11"/>
          </p:nvPr>
        </p:nvSpPr>
        <p:spPr/>
        <p:txBody>
          <a:bodyPr/>
          <a:lstStyle>
            <a:lvl1pPr>
              <a:defRPr/>
            </a:lvl1pPr>
          </a:lstStyle>
          <a:p>
            <a:r>
              <a:rPr lang="en-US" altLang="en-US"/>
              <a:t>CSE, Rajshahi University</a:t>
            </a:r>
          </a:p>
        </p:txBody>
      </p:sp>
      <p:sp>
        <p:nvSpPr>
          <p:cNvPr id="7" name="Slide Number Placeholder 6"/>
          <p:cNvSpPr>
            <a:spLocks noGrp="1"/>
          </p:cNvSpPr>
          <p:nvPr>
            <p:ph type="sldNum" sz="quarter" idx="12"/>
          </p:nvPr>
        </p:nvSpPr>
        <p:spPr/>
        <p:txBody>
          <a:bodyPr/>
          <a:lstStyle>
            <a:lvl1pPr>
              <a:defRPr/>
            </a:lvl1pPr>
          </a:lstStyle>
          <a:p>
            <a:fld id="{E284713F-E29D-49D0-8930-DEAA1EA722BF}" type="slidenum">
              <a:rPr lang="en-US" altLang="en-US"/>
              <a:pPr/>
              <a:t>‹#›</a:t>
            </a:fld>
            <a:endParaRPr lang="en-US" altLang="en-US"/>
          </a:p>
        </p:txBody>
      </p:sp>
    </p:spTree>
    <p:extLst>
      <p:ext uri="{BB962C8B-B14F-4D97-AF65-F5344CB8AC3E}">
        <p14:creationId xmlns:p14="http://schemas.microsoft.com/office/powerpoint/2010/main" val="142063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Line 2"/>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1" name="Rectangle 3"/>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94212" name="Rectangle 4"/>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4213" name="Rectangle 5"/>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fld id="{0E097A76-C5EF-414F-9BA2-23638C527C07}" type="datetime1">
              <a:rPr lang="en-US"/>
              <a:pPr/>
              <a:t>1/25/21</a:t>
            </a:fld>
            <a:endParaRPr lang="en-US" altLang="en-US"/>
          </a:p>
        </p:txBody>
      </p:sp>
      <p:sp>
        <p:nvSpPr>
          <p:cNvPr id="94214"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r>
              <a:rPr lang="en-US" altLang="en-US"/>
              <a:t>CSE, Rajshahi University</a:t>
            </a:r>
          </a:p>
        </p:txBody>
      </p:sp>
      <p:sp>
        <p:nvSpPr>
          <p:cNvPr id="94215"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vl1pPr>
          </a:lstStyle>
          <a:p>
            <a:fld id="{5DB666FD-0BFD-4856-9249-A9DFF2B331B6}" type="slidenum">
              <a:rPr lang="en-US" altLang="en-US"/>
              <a:pPr/>
              <a:t>‹#›</a:t>
            </a:fld>
            <a:endParaRPr lang="en-US" altLang="en-US"/>
          </a:p>
        </p:txBody>
      </p:sp>
      <p:grpSp>
        <p:nvGrpSpPr>
          <p:cNvPr id="94216" name="Group 8"/>
          <p:cNvGrpSpPr>
            <a:grpSpLocks/>
          </p:cNvGrpSpPr>
          <p:nvPr userDrawn="1"/>
        </p:nvGrpSpPr>
        <p:grpSpPr bwMode="auto">
          <a:xfrm>
            <a:off x="8153400" y="152400"/>
            <a:ext cx="792163" cy="1295400"/>
            <a:chOff x="5136" y="960"/>
            <a:chExt cx="528" cy="864"/>
          </a:xfrm>
        </p:grpSpPr>
        <p:sp>
          <p:nvSpPr>
            <p:cNvPr id="94217" name="Oval 9"/>
            <p:cNvSpPr>
              <a:spLocks noChangeArrowheads="1"/>
            </p:cNvSpPr>
            <p:nvPr userDrawn="1"/>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18" name="Oval 10"/>
            <p:cNvSpPr>
              <a:spLocks noChangeArrowheads="1"/>
            </p:cNvSpPr>
            <p:nvPr userDrawn="1"/>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19" name="Oval 11"/>
            <p:cNvSpPr>
              <a:spLocks noChangeArrowheads="1"/>
            </p:cNvSpPr>
            <p:nvPr userDrawn="1"/>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0" name="Oval 12"/>
            <p:cNvSpPr>
              <a:spLocks noChangeArrowheads="1"/>
            </p:cNvSpPr>
            <p:nvPr userDrawn="1"/>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1" name="Oval 13"/>
            <p:cNvSpPr>
              <a:spLocks noChangeArrowheads="1"/>
            </p:cNvSpPr>
            <p:nvPr userDrawn="1"/>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2" name="Oval 14"/>
            <p:cNvSpPr>
              <a:spLocks noChangeArrowheads="1"/>
            </p:cNvSpPr>
            <p:nvPr userDrawn="1"/>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3" name="Oval 15"/>
            <p:cNvSpPr>
              <a:spLocks noChangeArrowheads="1"/>
            </p:cNvSpPr>
            <p:nvPr userDrawn="1"/>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4" name="Oval 16"/>
            <p:cNvSpPr>
              <a:spLocks noChangeArrowheads="1"/>
            </p:cNvSpPr>
            <p:nvPr userDrawn="1"/>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5" name="Oval 17"/>
            <p:cNvSpPr>
              <a:spLocks noChangeArrowheads="1"/>
            </p:cNvSpPr>
            <p:nvPr userDrawn="1"/>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6" name="Oval 18"/>
            <p:cNvSpPr>
              <a:spLocks noChangeArrowheads="1"/>
            </p:cNvSpPr>
            <p:nvPr userDrawn="1"/>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7" name="Oval 19"/>
            <p:cNvSpPr>
              <a:spLocks noChangeArrowheads="1"/>
            </p:cNvSpPr>
            <p:nvPr userDrawn="1"/>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8" name="Oval 20"/>
            <p:cNvSpPr>
              <a:spLocks noChangeArrowheads="1"/>
            </p:cNvSpPr>
            <p:nvPr userDrawn="1"/>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9" name="Oval 21"/>
            <p:cNvSpPr>
              <a:spLocks noChangeArrowheads="1"/>
            </p:cNvSpPr>
            <p:nvPr userDrawn="1"/>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0" name="Oval 22"/>
            <p:cNvSpPr>
              <a:spLocks noChangeArrowheads="1"/>
            </p:cNvSpPr>
            <p:nvPr userDrawn="1"/>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1" name="Oval 23"/>
            <p:cNvSpPr>
              <a:spLocks noChangeArrowheads="1"/>
            </p:cNvSpPr>
            <p:nvPr userDrawn="1"/>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2" name="Oval 24"/>
            <p:cNvSpPr>
              <a:spLocks noChangeArrowheads="1"/>
            </p:cNvSpPr>
            <p:nvPr userDrawn="1"/>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3" name="Oval 25"/>
            <p:cNvSpPr>
              <a:spLocks noChangeArrowheads="1"/>
            </p:cNvSpPr>
            <p:nvPr userDrawn="1"/>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4" name="Oval 26"/>
            <p:cNvSpPr>
              <a:spLocks noChangeArrowheads="1"/>
            </p:cNvSpPr>
            <p:nvPr userDrawn="1"/>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5" name="Oval 27"/>
            <p:cNvSpPr>
              <a:spLocks noChangeArrowheads="1"/>
            </p:cNvSpPr>
            <p:nvPr userDrawn="1"/>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6" name="Oval 28"/>
            <p:cNvSpPr>
              <a:spLocks noChangeArrowheads="1"/>
            </p:cNvSpPr>
            <p:nvPr userDrawn="1"/>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7" name="Oval 29"/>
            <p:cNvSpPr>
              <a:spLocks noChangeArrowheads="1"/>
            </p:cNvSpPr>
            <p:nvPr userDrawn="1"/>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8" name="Oval 30"/>
            <p:cNvSpPr>
              <a:spLocks noChangeArrowheads="1"/>
            </p:cNvSpPr>
            <p:nvPr userDrawn="1"/>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9" name="Oval 31"/>
            <p:cNvSpPr>
              <a:spLocks noChangeArrowheads="1"/>
            </p:cNvSpPr>
            <p:nvPr userDrawn="1"/>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0" name="Oval 32"/>
            <p:cNvSpPr>
              <a:spLocks noChangeArrowheads="1"/>
            </p:cNvSpPr>
            <p:nvPr userDrawn="1"/>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1" name="Oval 33"/>
            <p:cNvSpPr>
              <a:spLocks noChangeArrowheads="1"/>
            </p:cNvSpPr>
            <p:nvPr userDrawn="1"/>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2" name="Oval 34"/>
            <p:cNvSpPr>
              <a:spLocks noChangeArrowheads="1"/>
            </p:cNvSpPr>
            <p:nvPr userDrawn="1"/>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3" name="Oval 35"/>
            <p:cNvSpPr>
              <a:spLocks noChangeArrowheads="1"/>
            </p:cNvSpPr>
            <p:nvPr userDrawn="1"/>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4" name="Oval 36"/>
            <p:cNvSpPr>
              <a:spLocks noChangeArrowheads="1"/>
            </p:cNvSpPr>
            <p:nvPr userDrawn="1"/>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5" name="Oval 37"/>
            <p:cNvSpPr>
              <a:spLocks noChangeArrowheads="1"/>
            </p:cNvSpPr>
            <p:nvPr userDrawn="1"/>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6" name="Oval 38"/>
            <p:cNvSpPr>
              <a:spLocks noChangeArrowheads="1"/>
            </p:cNvSpPr>
            <p:nvPr userDrawn="1"/>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7" name="Oval 39"/>
            <p:cNvSpPr>
              <a:spLocks noChangeArrowheads="1"/>
            </p:cNvSpPr>
            <p:nvPr userDrawn="1"/>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p:txStyles>
    <p:title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itchFamily="34" charset="0"/>
        </a:defRPr>
      </a:lvl2pPr>
      <a:lvl3pPr algn="l" rtl="0" fontAlgn="base">
        <a:spcBef>
          <a:spcPct val="0"/>
        </a:spcBef>
        <a:spcAft>
          <a:spcPct val="0"/>
        </a:spcAft>
        <a:defRPr sz="3900" b="1">
          <a:solidFill>
            <a:schemeClr val="tx2"/>
          </a:solidFill>
          <a:latin typeface="Arial" pitchFamily="34" charset="0"/>
        </a:defRPr>
      </a:lvl3pPr>
      <a:lvl4pPr algn="l" rtl="0" fontAlgn="base">
        <a:spcBef>
          <a:spcPct val="0"/>
        </a:spcBef>
        <a:spcAft>
          <a:spcPct val="0"/>
        </a:spcAft>
        <a:defRPr sz="3900" b="1">
          <a:solidFill>
            <a:schemeClr val="tx2"/>
          </a:solidFill>
          <a:latin typeface="Arial" pitchFamily="34" charset="0"/>
        </a:defRPr>
      </a:lvl4pPr>
      <a:lvl5pPr algn="l" rtl="0" fontAlgn="base">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p:titleStyle>
    <p:body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latin typeface="Times New Roman"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latin typeface="Times New Roman"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F02BA580-6787-4144-B0E9-7959F3DE59CE}" type="slidenum">
              <a:rPr lang="en-US">
                <a:solidFill>
                  <a:srgbClr val="000000"/>
                </a:solidFill>
                <a:latin typeface="Times New Roman" pitchFamily="18" charset="0"/>
              </a: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264816159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685800"/>
            <a:ext cx="1676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178283" y="2895600"/>
            <a:ext cx="6787436" cy="3170099"/>
          </a:xfrm>
          <a:prstGeom prst="rect">
            <a:avLst/>
          </a:prstGeom>
          <a:noFill/>
        </p:spPr>
        <p:txBody>
          <a:bodyPr wrap="none" lIns="91440" tIns="45720" rIns="91440" bIns="45720">
            <a:spAutoFit/>
          </a:bodyPr>
          <a:lstStyle/>
          <a:p>
            <a:pPr algn="ctr"/>
            <a:r>
              <a:rPr lang="en-US" sz="32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itchFamily="34" charset="0"/>
              </a:rPr>
              <a:t>Lecture 07: Digital System Design</a:t>
            </a:r>
          </a:p>
          <a:p>
            <a:pPr algn="ctr"/>
            <a:endPar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itchFamily="34" charset="0"/>
            </a:endParaRPr>
          </a:p>
          <a:p>
            <a:pPr algn="ctr"/>
            <a:r>
              <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itchFamily="34" charset="0"/>
              </a:rPr>
              <a:t>Dept. of Computer Sc. and </a:t>
            </a:r>
            <a:r>
              <a:rPr lang="en-US" sz="2400" b="1" dirty="0" err="1">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itchFamily="34" charset="0"/>
              </a:rPr>
              <a:t>Engg</a:t>
            </a:r>
            <a:r>
              <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itchFamily="34" charset="0"/>
              </a:rPr>
              <a:t>.</a:t>
            </a:r>
          </a:p>
          <a:p>
            <a:pPr algn="ctr"/>
            <a:r>
              <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itchFamily="34" charset="0"/>
              </a:rPr>
              <a:t>University of </a:t>
            </a:r>
            <a:r>
              <a:rPr lang="en-US" sz="2400" b="1" dirty="0" err="1">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itchFamily="34" charset="0"/>
              </a:rPr>
              <a:t>Rajshahi</a:t>
            </a:r>
            <a:endPar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itchFamily="34" charset="0"/>
            </a:endParaRPr>
          </a:p>
          <a:p>
            <a:pPr algn="ctr"/>
            <a:r>
              <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itchFamily="34" charset="0"/>
              </a:rPr>
              <a:t>www.ru.ac.bd</a:t>
            </a:r>
          </a:p>
          <a:p>
            <a:pPr algn="ctr"/>
            <a:endParaRPr lang="en-US" sz="2400" b="1" dirty="0">
              <a:ln w="19050">
                <a:solidFill>
                  <a:srgbClr val="000000">
                    <a:lumMod val="65000"/>
                    <a:lumOff val="35000"/>
                  </a:srgbClr>
                </a:solidFill>
                <a:prstDash val="solid"/>
              </a:ln>
              <a:solidFill>
                <a:srgbClr val="000000">
                  <a:lumMod val="65000"/>
                  <a:lumOff val="35000"/>
                </a:srgbClr>
              </a:solidFill>
              <a:effectLst>
                <a:outerShdw blurRad="50000" dist="50800" dir="7500000" algn="tl">
                  <a:srgbClr val="000000">
                    <a:shade val="5000"/>
                    <a:alpha val="35000"/>
                  </a:srgbClr>
                </a:outerShdw>
              </a:effectLst>
              <a:cs typeface="Arial" pitchFamily="34" charset="0"/>
            </a:endParaRPr>
          </a:p>
          <a:p>
            <a:pPr algn="ctr"/>
            <a:r>
              <a:rPr lang="en-US" sz="2400" b="1" dirty="0">
                <a:ln w="19050">
                  <a:solidFill>
                    <a:srgbClr val="000000">
                      <a:lumMod val="65000"/>
                      <a:lumOff val="35000"/>
                    </a:srgbClr>
                  </a:solidFill>
                  <a:prstDash val="solid"/>
                </a:ln>
                <a:solidFill>
                  <a:srgbClr val="000000">
                    <a:lumMod val="65000"/>
                    <a:lumOff val="35000"/>
                  </a:srgbClr>
                </a:solidFill>
                <a:effectLst>
                  <a:outerShdw blurRad="50000" dist="50800" dir="7500000" algn="tl">
                    <a:srgbClr val="000000">
                      <a:shade val="5000"/>
                      <a:alpha val="35000"/>
                    </a:srgbClr>
                  </a:outerShdw>
                </a:effectLst>
                <a:cs typeface="Arial" pitchFamily="34" charset="0"/>
              </a:rPr>
              <a:t>Dr. Mahboob Qaosar</a:t>
            </a:r>
          </a:p>
          <a:p>
            <a:pPr algn="ctr"/>
            <a:endParaRPr lang="en-US" sz="2400" b="1" dirty="0">
              <a:ln w="19050">
                <a:solidFill>
                  <a:srgbClr val="000000">
                    <a:lumMod val="65000"/>
                    <a:lumOff val="35000"/>
                  </a:srgbClr>
                </a:solidFill>
                <a:prstDash val="solid"/>
              </a:ln>
              <a:solidFill>
                <a:srgbClr val="000000">
                  <a:lumMod val="65000"/>
                  <a:lumOff val="35000"/>
                </a:srgbClr>
              </a:solidFill>
              <a:effectLst>
                <a:outerShdw blurRad="50000" dist="50800" dir="7500000" algn="tl">
                  <a:srgbClr val="000000">
                    <a:shade val="5000"/>
                    <a:alpha val="35000"/>
                  </a:srgbClr>
                </a:outerShdw>
              </a:effectLst>
              <a:cs typeface="Arial" pitchFamily="34" charset="0"/>
            </a:endParaRPr>
          </a:p>
        </p:txBody>
      </p:sp>
    </p:spTree>
    <p:extLst>
      <p:ext uri="{BB962C8B-B14F-4D97-AF65-F5344CB8AC3E}">
        <p14:creationId xmlns:p14="http://schemas.microsoft.com/office/powerpoint/2010/main" val="171468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4AE7E34-79AA-4E4D-9E52-EAD4B61E5B5B}"/>
              </a:ext>
            </a:extLst>
          </p:cNvPr>
          <p:cNvSpPr>
            <a:spLocks noGrp="1" noChangeArrowheads="1"/>
          </p:cNvSpPr>
          <p:nvPr>
            <p:ph type="title"/>
          </p:nvPr>
        </p:nvSpPr>
        <p:spPr/>
        <p:txBody>
          <a:bodyPr/>
          <a:lstStyle/>
          <a:p>
            <a:r>
              <a:rPr lang="en-US" altLang="en-US"/>
              <a:t>Shift-register applications</a:t>
            </a:r>
          </a:p>
        </p:txBody>
      </p:sp>
      <p:sp>
        <p:nvSpPr>
          <p:cNvPr id="7171" name="Rectangle 3">
            <a:extLst>
              <a:ext uri="{FF2B5EF4-FFF2-40B4-BE49-F238E27FC236}">
                <a16:creationId xmlns:a16="http://schemas.microsoft.com/office/drawing/2014/main" id="{FD7525AA-8A66-0048-B92D-65355CBC0FDF}"/>
              </a:ext>
            </a:extLst>
          </p:cNvPr>
          <p:cNvSpPr>
            <a:spLocks noGrp="1" noChangeArrowheads="1"/>
          </p:cNvSpPr>
          <p:nvPr>
            <p:ph type="body" idx="1"/>
          </p:nvPr>
        </p:nvSpPr>
        <p:spPr>
          <a:xfrm>
            <a:off x="665163" y="1397000"/>
            <a:ext cx="7777162" cy="3151188"/>
          </a:xfrm>
        </p:spPr>
        <p:txBody>
          <a:bodyPr/>
          <a:lstStyle/>
          <a:p>
            <a:r>
              <a:rPr lang="en-US" altLang="en-US" sz="2400" dirty="0"/>
              <a:t>Parallel-to-serial conversion for signal transmission</a:t>
            </a:r>
          </a:p>
          <a:p>
            <a:endParaRPr lang="en-US" altLang="en-US" sz="2400" dirty="0"/>
          </a:p>
          <a:p>
            <a:endParaRPr lang="en-US" altLang="en-US" sz="2400" dirty="0"/>
          </a:p>
          <a:p>
            <a:pPr marL="0" indent="0">
              <a:buNone/>
            </a:pPr>
            <a:endParaRPr lang="en-US" altLang="en-US" sz="2400" dirty="0"/>
          </a:p>
          <a:p>
            <a:pPr lvl="1">
              <a:lnSpc>
                <a:spcPct val="150000"/>
              </a:lnSpc>
            </a:pPr>
            <a:endParaRPr lang="en-US" altLang="en-US" sz="2400" dirty="0"/>
          </a:p>
          <a:p>
            <a:pPr lvl="1">
              <a:lnSpc>
                <a:spcPct val="150000"/>
              </a:lnSpc>
            </a:pPr>
            <a:endParaRPr lang="en-US" altLang="en-US" sz="2400" dirty="0"/>
          </a:p>
          <a:p>
            <a:r>
              <a:rPr lang="en-US" altLang="en-US" sz="2400" dirty="0"/>
              <a:t>Pattern recognition (circuit recognizes 1001)</a:t>
            </a:r>
          </a:p>
        </p:txBody>
      </p:sp>
      <p:grpSp>
        <p:nvGrpSpPr>
          <p:cNvPr id="7172" name="Group 4">
            <a:extLst>
              <a:ext uri="{FF2B5EF4-FFF2-40B4-BE49-F238E27FC236}">
                <a16:creationId xmlns:a16="http://schemas.microsoft.com/office/drawing/2014/main" id="{73D88439-D68F-794F-BB94-DB2E027616EC}"/>
              </a:ext>
            </a:extLst>
          </p:cNvPr>
          <p:cNvGrpSpPr>
            <a:grpSpLocks/>
          </p:cNvGrpSpPr>
          <p:nvPr/>
        </p:nvGrpSpPr>
        <p:grpSpPr bwMode="auto">
          <a:xfrm>
            <a:off x="1146175" y="5062538"/>
            <a:ext cx="7394575" cy="1338262"/>
            <a:chOff x="557" y="2892"/>
            <a:chExt cx="4904" cy="936"/>
          </a:xfrm>
        </p:grpSpPr>
        <p:sp>
          <p:nvSpPr>
            <p:cNvPr id="7203" name="Line 5">
              <a:extLst>
                <a:ext uri="{FF2B5EF4-FFF2-40B4-BE49-F238E27FC236}">
                  <a16:creationId xmlns:a16="http://schemas.microsoft.com/office/drawing/2014/main" id="{58A090C5-F176-9844-BD8D-446195F225E8}"/>
                </a:ext>
              </a:extLst>
            </p:cNvPr>
            <p:cNvSpPr>
              <a:spLocks noChangeShapeType="1"/>
            </p:cNvSpPr>
            <p:nvPr/>
          </p:nvSpPr>
          <p:spPr bwMode="auto">
            <a:xfrm>
              <a:off x="3265" y="2932"/>
              <a:ext cx="112"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4" name="Line 6">
              <a:extLst>
                <a:ext uri="{FF2B5EF4-FFF2-40B4-BE49-F238E27FC236}">
                  <a16:creationId xmlns:a16="http://schemas.microsoft.com/office/drawing/2014/main" id="{58D8ACF5-4261-5649-A923-C08CC69B997B}"/>
                </a:ext>
              </a:extLst>
            </p:cNvPr>
            <p:cNvSpPr>
              <a:spLocks noChangeShapeType="1"/>
            </p:cNvSpPr>
            <p:nvPr/>
          </p:nvSpPr>
          <p:spPr bwMode="auto">
            <a:xfrm flipV="1">
              <a:off x="3265" y="3004"/>
              <a:ext cx="11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5" name="Line 7">
              <a:extLst>
                <a:ext uri="{FF2B5EF4-FFF2-40B4-BE49-F238E27FC236}">
                  <a16:creationId xmlns:a16="http://schemas.microsoft.com/office/drawing/2014/main" id="{C5475815-24B0-6A48-ABC3-4C94402A2BF2}"/>
                </a:ext>
              </a:extLst>
            </p:cNvPr>
            <p:cNvSpPr>
              <a:spLocks noChangeShapeType="1"/>
            </p:cNvSpPr>
            <p:nvPr/>
          </p:nvSpPr>
          <p:spPr bwMode="auto">
            <a:xfrm>
              <a:off x="3261" y="2932"/>
              <a:ext cx="0"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6" name="Oval 8">
              <a:extLst>
                <a:ext uri="{FF2B5EF4-FFF2-40B4-BE49-F238E27FC236}">
                  <a16:creationId xmlns:a16="http://schemas.microsoft.com/office/drawing/2014/main" id="{F21CC5F6-39DF-9848-BC3A-923010BE0AA2}"/>
                </a:ext>
              </a:extLst>
            </p:cNvPr>
            <p:cNvSpPr>
              <a:spLocks noChangeArrowheads="1"/>
            </p:cNvSpPr>
            <p:nvPr/>
          </p:nvSpPr>
          <p:spPr bwMode="auto">
            <a:xfrm>
              <a:off x="3385" y="2996"/>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07" name="Line 9">
              <a:extLst>
                <a:ext uri="{FF2B5EF4-FFF2-40B4-BE49-F238E27FC236}">
                  <a16:creationId xmlns:a16="http://schemas.microsoft.com/office/drawing/2014/main" id="{8C373BE0-CFC6-714D-B4BB-99F76B5547B4}"/>
                </a:ext>
              </a:extLst>
            </p:cNvPr>
            <p:cNvSpPr>
              <a:spLocks noChangeShapeType="1"/>
            </p:cNvSpPr>
            <p:nvPr/>
          </p:nvSpPr>
          <p:spPr bwMode="auto">
            <a:xfrm>
              <a:off x="3633" y="3012"/>
              <a:ext cx="112"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8" name="Line 10">
              <a:extLst>
                <a:ext uri="{FF2B5EF4-FFF2-40B4-BE49-F238E27FC236}">
                  <a16:creationId xmlns:a16="http://schemas.microsoft.com/office/drawing/2014/main" id="{E1A9D988-AB60-B74F-BAF4-5096D9D3CE5B}"/>
                </a:ext>
              </a:extLst>
            </p:cNvPr>
            <p:cNvSpPr>
              <a:spLocks noChangeShapeType="1"/>
            </p:cNvSpPr>
            <p:nvPr/>
          </p:nvSpPr>
          <p:spPr bwMode="auto">
            <a:xfrm flipV="1">
              <a:off x="3633" y="3092"/>
              <a:ext cx="112"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9" name="Line 11">
              <a:extLst>
                <a:ext uri="{FF2B5EF4-FFF2-40B4-BE49-F238E27FC236}">
                  <a16:creationId xmlns:a16="http://schemas.microsoft.com/office/drawing/2014/main" id="{190A8881-E170-B04A-B845-FC29BDF3B250}"/>
                </a:ext>
              </a:extLst>
            </p:cNvPr>
            <p:cNvSpPr>
              <a:spLocks noChangeShapeType="1"/>
            </p:cNvSpPr>
            <p:nvPr/>
          </p:nvSpPr>
          <p:spPr bwMode="auto">
            <a:xfrm>
              <a:off x="3629" y="3012"/>
              <a:ext cx="0"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0" name="Oval 12">
              <a:extLst>
                <a:ext uri="{FF2B5EF4-FFF2-40B4-BE49-F238E27FC236}">
                  <a16:creationId xmlns:a16="http://schemas.microsoft.com/office/drawing/2014/main" id="{CC70DD23-1D8E-1542-AD33-6CBB72752C6D}"/>
                </a:ext>
              </a:extLst>
            </p:cNvPr>
            <p:cNvSpPr>
              <a:spLocks noChangeArrowheads="1"/>
            </p:cNvSpPr>
            <p:nvPr/>
          </p:nvSpPr>
          <p:spPr bwMode="auto">
            <a:xfrm>
              <a:off x="3753" y="3084"/>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1" name="Line 13">
              <a:extLst>
                <a:ext uri="{FF2B5EF4-FFF2-40B4-BE49-F238E27FC236}">
                  <a16:creationId xmlns:a16="http://schemas.microsoft.com/office/drawing/2014/main" id="{CFB25905-892B-F040-948A-02F787297B5A}"/>
                </a:ext>
              </a:extLst>
            </p:cNvPr>
            <p:cNvSpPr>
              <a:spLocks noChangeShapeType="1"/>
            </p:cNvSpPr>
            <p:nvPr/>
          </p:nvSpPr>
          <p:spPr bwMode="auto">
            <a:xfrm>
              <a:off x="4457" y="29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2" name="Line 14">
              <a:extLst>
                <a:ext uri="{FF2B5EF4-FFF2-40B4-BE49-F238E27FC236}">
                  <a16:creationId xmlns:a16="http://schemas.microsoft.com/office/drawing/2014/main" id="{18B59F0B-BA5C-5845-A4D3-9FF7DF0277E6}"/>
                </a:ext>
              </a:extLst>
            </p:cNvPr>
            <p:cNvSpPr>
              <a:spLocks noChangeShapeType="1"/>
            </p:cNvSpPr>
            <p:nvPr/>
          </p:nvSpPr>
          <p:spPr bwMode="auto">
            <a:xfrm>
              <a:off x="4457" y="31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3" name="Line 15">
              <a:extLst>
                <a:ext uri="{FF2B5EF4-FFF2-40B4-BE49-F238E27FC236}">
                  <a16:creationId xmlns:a16="http://schemas.microsoft.com/office/drawing/2014/main" id="{7184F578-5F60-FD4A-9427-EB3BA773DD8D}"/>
                </a:ext>
              </a:extLst>
            </p:cNvPr>
            <p:cNvSpPr>
              <a:spLocks noChangeShapeType="1"/>
            </p:cNvSpPr>
            <p:nvPr/>
          </p:nvSpPr>
          <p:spPr bwMode="auto">
            <a:xfrm>
              <a:off x="4453" y="2956"/>
              <a:ext cx="0"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4" name="Arc 16">
              <a:extLst>
                <a:ext uri="{FF2B5EF4-FFF2-40B4-BE49-F238E27FC236}">
                  <a16:creationId xmlns:a16="http://schemas.microsoft.com/office/drawing/2014/main" id="{62092A03-0D0C-8B4F-8AA1-57FDC0B845F2}"/>
                </a:ext>
              </a:extLst>
            </p:cNvPr>
            <p:cNvSpPr>
              <a:spLocks/>
            </p:cNvSpPr>
            <p:nvPr/>
          </p:nvSpPr>
          <p:spPr bwMode="auto">
            <a:xfrm>
              <a:off x="4653" y="2961"/>
              <a:ext cx="88" cy="100"/>
            </a:xfrm>
            <a:custGeom>
              <a:avLst/>
              <a:gdLst>
                <a:gd name="T0" fmla="*/ 0 w 21600"/>
                <a:gd name="T1" fmla="*/ 0 h 21600"/>
                <a:gd name="T2" fmla="*/ 88 w 21600"/>
                <a:gd name="T3" fmla="*/ 100 h 21600"/>
                <a:gd name="T4" fmla="*/ 0 w 21600"/>
                <a:gd name="T5" fmla="*/ 1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5" name="Arc 17">
              <a:extLst>
                <a:ext uri="{FF2B5EF4-FFF2-40B4-BE49-F238E27FC236}">
                  <a16:creationId xmlns:a16="http://schemas.microsoft.com/office/drawing/2014/main" id="{C08BD2F4-0CE2-4545-86E5-EEA538313045}"/>
                </a:ext>
              </a:extLst>
            </p:cNvPr>
            <p:cNvSpPr>
              <a:spLocks/>
            </p:cNvSpPr>
            <p:nvPr/>
          </p:nvSpPr>
          <p:spPr bwMode="auto">
            <a:xfrm>
              <a:off x="4653" y="2957"/>
              <a:ext cx="92" cy="104"/>
            </a:xfrm>
            <a:custGeom>
              <a:avLst/>
              <a:gdLst>
                <a:gd name="T0" fmla="*/ 0 w 21600"/>
                <a:gd name="T1" fmla="*/ 0 h 21600"/>
                <a:gd name="T2" fmla="*/ 92 w 21600"/>
                <a:gd name="T3" fmla="*/ 104 h 21600"/>
                <a:gd name="T4" fmla="*/ 0 w 21600"/>
                <a:gd name="T5" fmla="*/ 10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6" name="Arc 18">
              <a:extLst>
                <a:ext uri="{FF2B5EF4-FFF2-40B4-BE49-F238E27FC236}">
                  <a16:creationId xmlns:a16="http://schemas.microsoft.com/office/drawing/2014/main" id="{109298BC-7F4A-C74E-B2B8-F08EBDA8E2F6}"/>
                </a:ext>
              </a:extLst>
            </p:cNvPr>
            <p:cNvSpPr>
              <a:spLocks/>
            </p:cNvSpPr>
            <p:nvPr/>
          </p:nvSpPr>
          <p:spPr bwMode="auto">
            <a:xfrm>
              <a:off x="4653" y="3052"/>
              <a:ext cx="88" cy="100"/>
            </a:xfrm>
            <a:custGeom>
              <a:avLst/>
              <a:gdLst>
                <a:gd name="T0" fmla="*/ 88 w 21600"/>
                <a:gd name="T1" fmla="*/ 0 h 21600"/>
                <a:gd name="T2" fmla="*/ 0 w 21600"/>
                <a:gd name="T3" fmla="*/ 10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7" name="Arc 19">
              <a:extLst>
                <a:ext uri="{FF2B5EF4-FFF2-40B4-BE49-F238E27FC236}">
                  <a16:creationId xmlns:a16="http://schemas.microsoft.com/office/drawing/2014/main" id="{78DB604E-6D4C-5F4D-8990-B58B47E11016}"/>
                </a:ext>
              </a:extLst>
            </p:cNvPr>
            <p:cNvSpPr>
              <a:spLocks/>
            </p:cNvSpPr>
            <p:nvPr/>
          </p:nvSpPr>
          <p:spPr bwMode="auto">
            <a:xfrm>
              <a:off x="4653" y="3052"/>
              <a:ext cx="92" cy="104"/>
            </a:xfrm>
            <a:custGeom>
              <a:avLst/>
              <a:gdLst>
                <a:gd name="T0" fmla="*/ 92 w 21600"/>
                <a:gd name="T1" fmla="*/ 0 h 21600"/>
                <a:gd name="T2" fmla="*/ 0 w 21600"/>
                <a:gd name="T3" fmla="*/ 104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8" name="Oval 20">
              <a:extLst>
                <a:ext uri="{FF2B5EF4-FFF2-40B4-BE49-F238E27FC236}">
                  <a16:creationId xmlns:a16="http://schemas.microsoft.com/office/drawing/2014/main" id="{7FB66EF8-F8ED-214D-BBAC-7ED6D166FE37}"/>
                </a:ext>
              </a:extLst>
            </p:cNvPr>
            <p:cNvSpPr>
              <a:spLocks noChangeArrowheads="1"/>
            </p:cNvSpPr>
            <p:nvPr/>
          </p:nvSpPr>
          <p:spPr bwMode="auto">
            <a:xfrm>
              <a:off x="4757" y="3040"/>
              <a:ext cx="24" cy="32"/>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9" name="Oval 21">
              <a:extLst>
                <a:ext uri="{FF2B5EF4-FFF2-40B4-BE49-F238E27FC236}">
                  <a16:creationId xmlns:a16="http://schemas.microsoft.com/office/drawing/2014/main" id="{009D2AB1-2391-634D-B3A9-97157E272E69}"/>
                </a:ext>
              </a:extLst>
            </p:cNvPr>
            <p:cNvSpPr>
              <a:spLocks noChangeArrowheads="1"/>
            </p:cNvSpPr>
            <p:nvPr/>
          </p:nvSpPr>
          <p:spPr bwMode="auto">
            <a:xfrm>
              <a:off x="4745" y="3036"/>
              <a:ext cx="40" cy="4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20" name="Line 22">
              <a:extLst>
                <a:ext uri="{FF2B5EF4-FFF2-40B4-BE49-F238E27FC236}">
                  <a16:creationId xmlns:a16="http://schemas.microsoft.com/office/drawing/2014/main" id="{A1F899F7-EF25-2B4C-9663-704D9764D594}"/>
                </a:ext>
              </a:extLst>
            </p:cNvPr>
            <p:cNvSpPr>
              <a:spLocks noChangeShapeType="1"/>
            </p:cNvSpPr>
            <p:nvPr/>
          </p:nvSpPr>
          <p:spPr bwMode="auto">
            <a:xfrm>
              <a:off x="4453" y="2892"/>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1" name="Line 23">
              <a:extLst>
                <a:ext uri="{FF2B5EF4-FFF2-40B4-BE49-F238E27FC236}">
                  <a16:creationId xmlns:a16="http://schemas.microsoft.com/office/drawing/2014/main" id="{102AA7D6-AF10-7D4C-8386-B67E5F133755}"/>
                </a:ext>
              </a:extLst>
            </p:cNvPr>
            <p:cNvSpPr>
              <a:spLocks noChangeShapeType="1"/>
            </p:cNvSpPr>
            <p:nvPr/>
          </p:nvSpPr>
          <p:spPr bwMode="auto">
            <a:xfrm flipV="1">
              <a:off x="4453" y="3148"/>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2" name="Line 24">
              <a:extLst>
                <a:ext uri="{FF2B5EF4-FFF2-40B4-BE49-F238E27FC236}">
                  <a16:creationId xmlns:a16="http://schemas.microsoft.com/office/drawing/2014/main" id="{D305E1B5-1E24-DB41-9E68-BD545A853449}"/>
                </a:ext>
              </a:extLst>
            </p:cNvPr>
            <p:cNvSpPr>
              <a:spLocks noChangeShapeType="1"/>
            </p:cNvSpPr>
            <p:nvPr/>
          </p:nvSpPr>
          <p:spPr bwMode="auto">
            <a:xfrm>
              <a:off x="3553" y="3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3" name="Line 25">
              <a:extLst>
                <a:ext uri="{FF2B5EF4-FFF2-40B4-BE49-F238E27FC236}">
                  <a16:creationId xmlns:a16="http://schemas.microsoft.com/office/drawing/2014/main" id="{E70AD762-001E-7741-95CE-95D76847DD3B}"/>
                </a:ext>
              </a:extLst>
            </p:cNvPr>
            <p:cNvSpPr>
              <a:spLocks noChangeShapeType="1"/>
            </p:cNvSpPr>
            <p:nvPr/>
          </p:nvSpPr>
          <p:spPr bwMode="auto">
            <a:xfrm>
              <a:off x="3177" y="300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4" name="Line 26">
              <a:extLst>
                <a:ext uri="{FF2B5EF4-FFF2-40B4-BE49-F238E27FC236}">
                  <a16:creationId xmlns:a16="http://schemas.microsoft.com/office/drawing/2014/main" id="{77544C4B-4699-F045-87A2-FCFDC4A5CE54}"/>
                </a:ext>
              </a:extLst>
            </p:cNvPr>
            <p:cNvSpPr>
              <a:spLocks noChangeShapeType="1"/>
            </p:cNvSpPr>
            <p:nvPr/>
          </p:nvSpPr>
          <p:spPr bwMode="auto">
            <a:xfrm>
              <a:off x="2729" y="3008"/>
              <a:ext cx="4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5" name="Line 27">
              <a:extLst>
                <a:ext uri="{FF2B5EF4-FFF2-40B4-BE49-F238E27FC236}">
                  <a16:creationId xmlns:a16="http://schemas.microsoft.com/office/drawing/2014/main" id="{2BF1F2EF-EB05-9C4C-9A3B-C9EDC6CCDCAE}"/>
                </a:ext>
              </a:extLst>
            </p:cNvPr>
            <p:cNvSpPr>
              <a:spLocks noChangeShapeType="1"/>
            </p:cNvSpPr>
            <p:nvPr/>
          </p:nvSpPr>
          <p:spPr bwMode="auto">
            <a:xfrm>
              <a:off x="4369" y="292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6" name="Line 28">
              <a:extLst>
                <a:ext uri="{FF2B5EF4-FFF2-40B4-BE49-F238E27FC236}">
                  <a16:creationId xmlns:a16="http://schemas.microsoft.com/office/drawing/2014/main" id="{9BC62DA7-8C7B-B04D-8215-49CD7E8CC8B7}"/>
                </a:ext>
              </a:extLst>
            </p:cNvPr>
            <p:cNvSpPr>
              <a:spLocks noChangeShapeType="1"/>
            </p:cNvSpPr>
            <p:nvPr/>
          </p:nvSpPr>
          <p:spPr bwMode="auto">
            <a:xfrm>
              <a:off x="1905" y="2928"/>
              <a:ext cx="24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7" name="Line 29">
              <a:extLst>
                <a:ext uri="{FF2B5EF4-FFF2-40B4-BE49-F238E27FC236}">
                  <a16:creationId xmlns:a16="http://schemas.microsoft.com/office/drawing/2014/main" id="{972166C8-92C2-3348-8292-614F595C4C23}"/>
                </a:ext>
              </a:extLst>
            </p:cNvPr>
            <p:cNvSpPr>
              <a:spLocks noChangeShapeType="1"/>
            </p:cNvSpPr>
            <p:nvPr/>
          </p:nvSpPr>
          <p:spPr bwMode="auto">
            <a:xfrm>
              <a:off x="3425" y="300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8" name="Line 30">
              <a:extLst>
                <a:ext uri="{FF2B5EF4-FFF2-40B4-BE49-F238E27FC236}">
                  <a16:creationId xmlns:a16="http://schemas.microsoft.com/office/drawing/2014/main" id="{D86FE338-1CA6-5849-9C53-B7BF9CA778BF}"/>
                </a:ext>
              </a:extLst>
            </p:cNvPr>
            <p:cNvSpPr>
              <a:spLocks noChangeShapeType="1"/>
            </p:cNvSpPr>
            <p:nvPr/>
          </p:nvSpPr>
          <p:spPr bwMode="auto">
            <a:xfrm>
              <a:off x="4369" y="300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9" name="Line 31">
              <a:extLst>
                <a:ext uri="{FF2B5EF4-FFF2-40B4-BE49-F238E27FC236}">
                  <a16:creationId xmlns:a16="http://schemas.microsoft.com/office/drawing/2014/main" id="{AA7E19E0-5C69-1341-92A1-BD6A12F46028}"/>
                </a:ext>
              </a:extLst>
            </p:cNvPr>
            <p:cNvSpPr>
              <a:spLocks noChangeShapeType="1"/>
            </p:cNvSpPr>
            <p:nvPr/>
          </p:nvSpPr>
          <p:spPr bwMode="auto">
            <a:xfrm>
              <a:off x="3505" y="3008"/>
              <a:ext cx="8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0" name="Line 32">
              <a:extLst>
                <a:ext uri="{FF2B5EF4-FFF2-40B4-BE49-F238E27FC236}">
                  <a16:creationId xmlns:a16="http://schemas.microsoft.com/office/drawing/2014/main" id="{CEFD9ECF-F254-0C4F-BA12-E40A89BD4887}"/>
                </a:ext>
              </a:extLst>
            </p:cNvPr>
            <p:cNvSpPr>
              <a:spLocks noChangeShapeType="1"/>
            </p:cNvSpPr>
            <p:nvPr/>
          </p:nvSpPr>
          <p:spPr bwMode="auto">
            <a:xfrm>
              <a:off x="3793" y="309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1" name="Line 33">
              <a:extLst>
                <a:ext uri="{FF2B5EF4-FFF2-40B4-BE49-F238E27FC236}">
                  <a16:creationId xmlns:a16="http://schemas.microsoft.com/office/drawing/2014/main" id="{5A254DC5-F725-A840-B08F-FC5D7E7A1C2A}"/>
                </a:ext>
              </a:extLst>
            </p:cNvPr>
            <p:cNvSpPr>
              <a:spLocks noChangeShapeType="1"/>
            </p:cNvSpPr>
            <p:nvPr/>
          </p:nvSpPr>
          <p:spPr bwMode="auto">
            <a:xfrm>
              <a:off x="4369" y="309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2" name="Line 34">
              <a:extLst>
                <a:ext uri="{FF2B5EF4-FFF2-40B4-BE49-F238E27FC236}">
                  <a16:creationId xmlns:a16="http://schemas.microsoft.com/office/drawing/2014/main" id="{2429A939-3524-C84C-9671-2179B19C6EA7}"/>
                </a:ext>
              </a:extLst>
            </p:cNvPr>
            <p:cNvSpPr>
              <a:spLocks noChangeShapeType="1"/>
            </p:cNvSpPr>
            <p:nvPr/>
          </p:nvSpPr>
          <p:spPr bwMode="auto">
            <a:xfrm>
              <a:off x="3881" y="3096"/>
              <a:ext cx="4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3" name="Line 35">
              <a:extLst>
                <a:ext uri="{FF2B5EF4-FFF2-40B4-BE49-F238E27FC236}">
                  <a16:creationId xmlns:a16="http://schemas.microsoft.com/office/drawing/2014/main" id="{3064BF9B-354C-6546-9E39-7DA679516BF4}"/>
                </a:ext>
              </a:extLst>
            </p:cNvPr>
            <p:cNvSpPr>
              <a:spLocks noChangeShapeType="1"/>
            </p:cNvSpPr>
            <p:nvPr/>
          </p:nvSpPr>
          <p:spPr bwMode="auto">
            <a:xfrm>
              <a:off x="4369" y="317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4" name="Line 36">
              <a:extLst>
                <a:ext uri="{FF2B5EF4-FFF2-40B4-BE49-F238E27FC236}">
                  <a16:creationId xmlns:a16="http://schemas.microsoft.com/office/drawing/2014/main" id="{1F067AFA-B0F8-EB49-8D9A-3B8DC8786511}"/>
                </a:ext>
              </a:extLst>
            </p:cNvPr>
            <p:cNvSpPr>
              <a:spLocks noChangeShapeType="1"/>
            </p:cNvSpPr>
            <p:nvPr/>
          </p:nvSpPr>
          <p:spPr bwMode="auto">
            <a:xfrm>
              <a:off x="4785" y="304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5" name="Line 37">
              <a:extLst>
                <a:ext uri="{FF2B5EF4-FFF2-40B4-BE49-F238E27FC236}">
                  <a16:creationId xmlns:a16="http://schemas.microsoft.com/office/drawing/2014/main" id="{638C8259-B5EA-1843-8ED7-171F3FD25FD6}"/>
                </a:ext>
              </a:extLst>
            </p:cNvPr>
            <p:cNvSpPr>
              <a:spLocks noChangeShapeType="1"/>
            </p:cNvSpPr>
            <p:nvPr/>
          </p:nvSpPr>
          <p:spPr bwMode="auto">
            <a:xfrm>
              <a:off x="4865" y="304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6" name="Rectangle 38">
              <a:extLst>
                <a:ext uri="{FF2B5EF4-FFF2-40B4-BE49-F238E27FC236}">
                  <a16:creationId xmlns:a16="http://schemas.microsoft.com/office/drawing/2014/main" id="{B81331DA-1A68-824F-A1D8-AC951C7F822D}"/>
                </a:ext>
              </a:extLst>
            </p:cNvPr>
            <p:cNvSpPr>
              <a:spLocks noChangeArrowheads="1"/>
            </p:cNvSpPr>
            <p:nvPr/>
          </p:nvSpPr>
          <p:spPr bwMode="auto">
            <a:xfrm>
              <a:off x="1337" y="3280"/>
              <a:ext cx="328" cy="344"/>
            </a:xfrm>
            <a:prstGeom prst="rect">
              <a:avLst/>
            </a:prstGeom>
            <a:solidFill>
              <a:srgbClr val="FFFFFF"/>
            </a:solidFill>
            <a:ln w="12700">
              <a:solidFill>
                <a:srgbClr val="000000"/>
              </a:solidFill>
              <a:miter lim="800000"/>
              <a:headEnd/>
              <a:tailEnd/>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37" name="Line 39">
              <a:extLst>
                <a:ext uri="{FF2B5EF4-FFF2-40B4-BE49-F238E27FC236}">
                  <a16:creationId xmlns:a16="http://schemas.microsoft.com/office/drawing/2014/main" id="{08608F5C-E682-484D-8FDD-BCE5EAB8C7F6}"/>
                </a:ext>
              </a:extLst>
            </p:cNvPr>
            <p:cNvSpPr>
              <a:spLocks noChangeShapeType="1"/>
            </p:cNvSpPr>
            <p:nvPr/>
          </p:nvSpPr>
          <p:spPr bwMode="auto">
            <a:xfrm flipV="1">
              <a:off x="1457" y="352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8" name="Line 40">
              <a:extLst>
                <a:ext uri="{FF2B5EF4-FFF2-40B4-BE49-F238E27FC236}">
                  <a16:creationId xmlns:a16="http://schemas.microsoft.com/office/drawing/2014/main" id="{34C7E063-6D5A-E54B-A4B0-88F150BF96BD}"/>
                </a:ext>
              </a:extLst>
            </p:cNvPr>
            <p:cNvSpPr>
              <a:spLocks noChangeShapeType="1"/>
            </p:cNvSpPr>
            <p:nvPr/>
          </p:nvSpPr>
          <p:spPr bwMode="auto">
            <a:xfrm flipH="1" flipV="1">
              <a:off x="1497" y="35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9" name="Rectangle 41">
              <a:extLst>
                <a:ext uri="{FF2B5EF4-FFF2-40B4-BE49-F238E27FC236}">
                  <a16:creationId xmlns:a16="http://schemas.microsoft.com/office/drawing/2014/main" id="{B789A067-AC7C-E549-8D97-6E4304AA95EB}"/>
                </a:ext>
              </a:extLst>
            </p:cNvPr>
            <p:cNvSpPr>
              <a:spLocks noChangeArrowheads="1"/>
            </p:cNvSpPr>
            <p:nvPr/>
          </p:nvSpPr>
          <p:spPr bwMode="auto">
            <a:xfrm>
              <a:off x="1349" y="33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D</a:t>
              </a:r>
            </a:p>
          </p:txBody>
        </p:sp>
        <p:sp>
          <p:nvSpPr>
            <p:cNvPr id="7240" name="Rectangle 42">
              <a:extLst>
                <a:ext uri="{FF2B5EF4-FFF2-40B4-BE49-F238E27FC236}">
                  <a16:creationId xmlns:a16="http://schemas.microsoft.com/office/drawing/2014/main" id="{556FE631-746E-8345-8249-4744907B3521}"/>
                </a:ext>
              </a:extLst>
            </p:cNvPr>
            <p:cNvSpPr>
              <a:spLocks noChangeArrowheads="1"/>
            </p:cNvSpPr>
            <p:nvPr/>
          </p:nvSpPr>
          <p:spPr bwMode="auto">
            <a:xfrm>
              <a:off x="1544" y="33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Q</a:t>
              </a:r>
            </a:p>
          </p:txBody>
        </p:sp>
        <p:sp>
          <p:nvSpPr>
            <p:cNvPr id="7241" name="Rectangle 43">
              <a:extLst>
                <a:ext uri="{FF2B5EF4-FFF2-40B4-BE49-F238E27FC236}">
                  <a16:creationId xmlns:a16="http://schemas.microsoft.com/office/drawing/2014/main" id="{600D7CAC-B2CF-DE40-B6D8-1C8B8F5BC047}"/>
                </a:ext>
              </a:extLst>
            </p:cNvPr>
            <p:cNvSpPr>
              <a:spLocks noChangeArrowheads="1"/>
            </p:cNvSpPr>
            <p:nvPr/>
          </p:nvSpPr>
          <p:spPr bwMode="auto">
            <a:xfrm>
              <a:off x="2161" y="3280"/>
              <a:ext cx="328" cy="344"/>
            </a:xfrm>
            <a:prstGeom prst="rect">
              <a:avLst/>
            </a:prstGeom>
            <a:solidFill>
              <a:srgbClr val="FFFFFF"/>
            </a:solidFill>
            <a:ln w="12700">
              <a:solidFill>
                <a:srgbClr val="000000"/>
              </a:solidFill>
              <a:miter lim="800000"/>
              <a:headEnd/>
              <a:tailEnd/>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42" name="Line 44">
              <a:extLst>
                <a:ext uri="{FF2B5EF4-FFF2-40B4-BE49-F238E27FC236}">
                  <a16:creationId xmlns:a16="http://schemas.microsoft.com/office/drawing/2014/main" id="{C6DD8670-2A01-1B4A-A24E-C4EBF55B3DFB}"/>
                </a:ext>
              </a:extLst>
            </p:cNvPr>
            <p:cNvSpPr>
              <a:spLocks noChangeShapeType="1"/>
            </p:cNvSpPr>
            <p:nvPr/>
          </p:nvSpPr>
          <p:spPr bwMode="auto">
            <a:xfrm flipV="1">
              <a:off x="2281" y="352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43" name="Line 45">
              <a:extLst>
                <a:ext uri="{FF2B5EF4-FFF2-40B4-BE49-F238E27FC236}">
                  <a16:creationId xmlns:a16="http://schemas.microsoft.com/office/drawing/2014/main" id="{C1A22026-7EA6-8643-9235-D5B17ACACEAE}"/>
                </a:ext>
              </a:extLst>
            </p:cNvPr>
            <p:cNvSpPr>
              <a:spLocks noChangeShapeType="1"/>
            </p:cNvSpPr>
            <p:nvPr/>
          </p:nvSpPr>
          <p:spPr bwMode="auto">
            <a:xfrm flipH="1" flipV="1">
              <a:off x="2313" y="35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44" name="Rectangle 46">
              <a:extLst>
                <a:ext uri="{FF2B5EF4-FFF2-40B4-BE49-F238E27FC236}">
                  <a16:creationId xmlns:a16="http://schemas.microsoft.com/office/drawing/2014/main" id="{81096932-9858-0E45-9F33-829072CD8FA2}"/>
                </a:ext>
              </a:extLst>
            </p:cNvPr>
            <p:cNvSpPr>
              <a:spLocks noChangeArrowheads="1"/>
            </p:cNvSpPr>
            <p:nvPr/>
          </p:nvSpPr>
          <p:spPr bwMode="auto">
            <a:xfrm>
              <a:off x="2173" y="33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D</a:t>
              </a:r>
            </a:p>
          </p:txBody>
        </p:sp>
        <p:sp>
          <p:nvSpPr>
            <p:cNvPr id="7245" name="Rectangle 47">
              <a:extLst>
                <a:ext uri="{FF2B5EF4-FFF2-40B4-BE49-F238E27FC236}">
                  <a16:creationId xmlns:a16="http://schemas.microsoft.com/office/drawing/2014/main" id="{C015C455-4C09-544F-A320-0E3F61BB6403}"/>
                </a:ext>
              </a:extLst>
            </p:cNvPr>
            <p:cNvSpPr>
              <a:spLocks noChangeArrowheads="1"/>
            </p:cNvSpPr>
            <p:nvPr/>
          </p:nvSpPr>
          <p:spPr bwMode="auto">
            <a:xfrm>
              <a:off x="2360" y="33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Q</a:t>
              </a:r>
            </a:p>
          </p:txBody>
        </p:sp>
        <p:sp>
          <p:nvSpPr>
            <p:cNvPr id="7246" name="Rectangle 48">
              <a:extLst>
                <a:ext uri="{FF2B5EF4-FFF2-40B4-BE49-F238E27FC236}">
                  <a16:creationId xmlns:a16="http://schemas.microsoft.com/office/drawing/2014/main" id="{7A17E36B-9357-F44A-AA1B-85ADAE9389B9}"/>
                </a:ext>
              </a:extLst>
            </p:cNvPr>
            <p:cNvSpPr>
              <a:spLocks noChangeArrowheads="1"/>
            </p:cNvSpPr>
            <p:nvPr/>
          </p:nvSpPr>
          <p:spPr bwMode="auto">
            <a:xfrm>
              <a:off x="2977" y="3280"/>
              <a:ext cx="328" cy="344"/>
            </a:xfrm>
            <a:prstGeom prst="rect">
              <a:avLst/>
            </a:prstGeom>
            <a:solidFill>
              <a:srgbClr val="FFFFFF"/>
            </a:solidFill>
            <a:ln w="12700">
              <a:solidFill>
                <a:srgbClr val="000000"/>
              </a:solidFill>
              <a:miter lim="800000"/>
              <a:headEnd/>
              <a:tailEnd/>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47" name="Line 49">
              <a:extLst>
                <a:ext uri="{FF2B5EF4-FFF2-40B4-BE49-F238E27FC236}">
                  <a16:creationId xmlns:a16="http://schemas.microsoft.com/office/drawing/2014/main" id="{A842B9D1-F733-2542-884F-3A7FF0D3AAE5}"/>
                </a:ext>
              </a:extLst>
            </p:cNvPr>
            <p:cNvSpPr>
              <a:spLocks noChangeShapeType="1"/>
            </p:cNvSpPr>
            <p:nvPr/>
          </p:nvSpPr>
          <p:spPr bwMode="auto">
            <a:xfrm flipV="1">
              <a:off x="3097" y="352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48" name="Line 50">
              <a:extLst>
                <a:ext uri="{FF2B5EF4-FFF2-40B4-BE49-F238E27FC236}">
                  <a16:creationId xmlns:a16="http://schemas.microsoft.com/office/drawing/2014/main" id="{C4807403-9CC3-6045-B430-3F7447B71D57}"/>
                </a:ext>
              </a:extLst>
            </p:cNvPr>
            <p:cNvSpPr>
              <a:spLocks noChangeShapeType="1"/>
            </p:cNvSpPr>
            <p:nvPr/>
          </p:nvSpPr>
          <p:spPr bwMode="auto">
            <a:xfrm flipH="1" flipV="1">
              <a:off x="3137" y="35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49" name="Rectangle 51">
              <a:extLst>
                <a:ext uri="{FF2B5EF4-FFF2-40B4-BE49-F238E27FC236}">
                  <a16:creationId xmlns:a16="http://schemas.microsoft.com/office/drawing/2014/main" id="{15777684-32F6-364C-93D6-9FC85EE940D3}"/>
                </a:ext>
              </a:extLst>
            </p:cNvPr>
            <p:cNvSpPr>
              <a:spLocks noChangeArrowheads="1"/>
            </p:cNvSpPr>
            <p:nvPr/>
          </p:nvSpPr>
          <p:spPr bwMode="auto">
            <a:xfrm>
              <a:off x="2989" y="33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D</a:t>
              </a:r>
            </a:p>
          </p:txBody>
        </p:sp>
        <p:sp>
          <p:nvSpPr>
            <p:cNvPr id="7250" name="Rectangle 52">
              <a:extLst>
                <a:ext uri="{FF2B5EF4-FFF2-40B4-BE49-F238E27FC236}">
                  <a16:creationId xmlns:a16="http://schemas.microsoft.com/office/drawing/2014/main" id="{D8F88219-957C-604A-ACD7-2B6DFC1264B3}"/>
                </a:ext>
              </a:extLst>
            </p:cNvPr>
            <p:cNvSpPr>
              <a:spLocks noChangeArrowheads="1"/>
            </p:cNvSpPr>
            <p:nvPr/>
          </p:nvSpPr>
          <p:spPr bwMode="auto">
            <a:xfrm>
              <a:off x="3184" y="33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Q</a:t>
              </a:r>
            </a:p>
          </p:txBody>
        </p:sp>
        <p:sp>
          <p:nvSpPr>
            <p:cNvPr id="7251" name="Rectangle 53">
              <a:extLst>
                <a:ext uri="{FF2B5EF4-FFF2-40B4-BE49-F238E27FC236}">
                  <a16:creationId xmlns:a16="http://schemas.microsoft.com/office/drawing/2014/main" id="{5CC58065-C79D-A841-821F-97A278431448}"/>
                </a:ext>
              </a:extLst>
            </p:cNvPr>
            <p:cNvSpPr>
              <a:spLocks noChangeArrowheads="1"/>
            </p:cNvSpPr>
            <p:nvPr/>
          </p:nvSpPr>
          <p:spPr bwMode="auto">
            <a:xfrm>
              <a:off x="3801" y="3280"/>
              <a:ext cx="328" cy="344"/>
            </a:xfrm>
            <a:prstGeom prst="rect">
              <a:avLst/>
            </a:prstGeom>
            <a:solidFill>
              <a:srgbClr val="FFFFFF"/>
            </a:solidFill>
            <a:ln w="12700">
              <a:solidFill>
                <a:srgbClr val="000000"/>
              </a:solidFill>
              <a:miter lim="800000"/>
              <a:headEnd/>
              <a:tailEnd/>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52" name="Line 54">
              <a:extLst>
                <a:ext uri="{FF2B5EF4-FFF2-40B4-BE49-F238E27FC236}">
                  <a16:creationId xmlns:a16="http://schemas.microsoft.com/office/drawing/2014/main" id="{8C8DA636-7869-2847-9086-D118DAB53107}"/>
                </a:ext>
              </a:extLst>
            </p:cNvPr>
            <p:cNvSpPr>
              <a:spLocks noChangeShapeType="1"/>
            </p:cNvSpPr>
            <p:nvPr/>
          </p:nvSpPr>
          <p:spPr bwMode="auto">
            <a:xfrm flipV="1">
              <a:off x="3921" y="352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53" name="Line 55">
              <a:extLst>
                <a:ext uri="{FF2B5EF4-FFF2-40B4-BE49-F238E27FC236}">
                  <a16:creationId xmlns:a16="http://schemas.microsoft.com/office/drawing/2014/main" id="{42734559-4A0C-C941-BB4E-AC09AB78A549}"/>
                </a:ext>
              </a:extLst>
            </p:cNvPr>
            <p:cNvSpPr>
              <a:spLocks noChangeShapeType="1"/>
            </p:cNvSpPr>
            <p:nvPr/>
          </p:nvSpPr>
          <p:spPr bwMode="auto">
            <a:xfrm flipH="1" flipV="1">
              <a:off x="3953" y="35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54" name="Rectangle 56">
              <a:extLst>
                <a:ext uri="{FF2B5EF4-FFF2-40B4-BE49-F238E27FC236}">
                  <a16:creationId xmlns:a16="http://schemas.microsoft.com/office/drawing/2014/main" id="{588A7A81-E0C0-D549-88CB-8333F0D113C5}"/>
                </a:ext>
              </a:extLst>
            </p:cNvPr>
            <p:cNvSpPr>
              <a:spLocks noChangeArrowheads="1"/>
            </p:cNvSpPr>
            <p:nvPr/>
          </p:nvSpPr>
          <p:spPr bwMode="auto">
            <a:xfrm>
              <a:off x="3813" y="33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D</a:t>
              </a:r>
            </a:p>
          </p:txBody>
        </p:sp>
        <p:sp>
          <p:nvSpPr>
            <p:cNvPr id="7255" name="Rectangle 57">
              <a:extLst>
                <a:ext uri="{FF2B5EF4-FFF2-40B4-BE49-F238E27FC236}">
                  <a16:creationId xmlns:a16="http://schemas.microsoft.com/office/drawing/2014/main" id="{1BA8DE3D-CA52-F04E-BFD8-B17094473B62}"/>
                </a:ext>
              </a:extLst>
            </p:cNvPr>
            <p:cNvSpPr>
              <a:spLocks noChangeArrowheads="1"/>
            </p:cNvSpPr>
            <p:nvPr/>
          </p:nvSpPr>
          <p:spPr bwMode="auto">
            <a:xfrm>
              <a:off x="4000" y="33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Q</a:t>
              </a:r>
            </a:p>
          </p:txBody>
        </p:sp>
        <p:sp>
          <p:nvSpPr>
            <p:cNvPr id="7256" name="Line 58">
              <a:extLst>
                <a:ext uri="{FF2B5EF4-FFF2-40B4-BE49-F238E27FC236}">
                  <a16:creationId xmlns:a16="http://schemas.microsoft.com/office/drawing/2014/main" id="{2897D52E-D0A9-4245-AD67-3119C30DC926}"/>
                </a:ext>
              </a:extLst>
            </p:cNvPr>
            <p:cNvSpPr>
              <a:spLocks noChangeShapeType="1"/>
            </p:cNvSpPr>
            <p:nvPr/>
          </p:nvSpPr>
          <p:spPr bwMode="auto">
            <a:xfrm>
              <a:off x="1257" y="34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57" name="Line 59">
              <a:extLst>
                <a:ext uri="{FF2B5EF4-FFF2-40B4-BE49-F238E27FC236}">
                  <a16:creationId xmlns:a16="http://schemas.microsoft.com/office/drawing/2014/main" id="{22A4C458-7A9D-7D4B-B62B-25B584773D7A}"/>
                </a:ext>
              </a:extLst>
            </p:cNvPr>
            <p:cNvSpPr>
              <a:spLocks noChangeShapeType="1"/>
            </p:cNvSpPr>
            <p:nvPr/>
          </p:nvSpPr>
          <p:spPr bwMode="auto">
            <a:xfrm>
              <a:off x="929" y="3444"/>
              <a:ext cx="3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58" name="Rectangle 60">
              <a:extLst>
                <a:ext uri="{FF2B5EF4-FFF2-40B4-BE49-F238E27FC236}">
                  <a16:creationId xmlns:a16="http://schemas.microsoft.com/office/drawing/2014/main" id="{E97FFB97-B4C2-9147-B409-E68D3F557688}"/>
                </a:ext>
              </a:extLst>
            </p:cNvPr>
            <p:cNvSpPr>
              <a:spLocks noChangeArrowheads="1"/>
            </p:cNvSpPr>
            <p:nvPr/>
          </p:nvSpPr>
          <p:spPr bwMode="auto">
            <a:xfrm>
              <a:off x="557" y="3372"/>
              <a:ext cx="3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nSpc>
                  <a:spcPts val="1700"/>
                </a:lnSpc>
              </a:pPr>
              <a:r>
                <a:rPr lang="en-US" altLang="en-US"/>
                <a:t>IN</a:t>
              </a:r>
            </a:p>
          </p:txBody>
        </p:sp>
        <p:sp>
          <p:nvSpPr>
            <p:cNvPr id="7259" name="Line 61">
              <a:extLst>
                <a:ext uri="{FF2B5EF4-FFF2-40B4-BE49-F238E27FC236}">
                  <a16:creationId xmlns:a16="http://schemas.microsoft.com/office/drawing/2014/main" id="{6B9973A6-F26E-494D-8FB7-A4859DB1D409}"/>
                </a:ext>
              </a:extLst>
            </p:cNvPr>
            <p:cNvSpPr>
              <a:spLocks noChangeShapeType="1"/>
            </p:cNvSpPr>
            <p:nvPr/>
          </p:nvSpPr>
          <p:spPr bwMode="auto">
            <a:xfrm>
              <a:off x="1665" y="34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60" name="Line 62">
              <a:extLst>
                <a:ext uri="{FF2B5EF4-FFF2-40B4-BE49-F238E27FC236}">
                  <a16:creationId xmlns:a16="http://schemas.microsoft.com/office/drawing/2014/main" id="{E7E6F30E-DFE3-7B41-86AD-EBF8A17E4065}"/>
                </a:ext>
              </a:extLst>
            </p:cNvPr>
            <p:cNvSpPr>
              <a:spLocks noChangeShapeType="1"/>
            </p:cNvSpPr>
            <p:nvPr/>
          </p:nvSpPr>
          <p:spPr bwMode="auto">
            <a:xfrm>
              <a:off x="2073" y="344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61" name="Line 63">
              <a:extLst>
                <a:ext uri="{FF2B5EF4-FFF2-40B4-BE49-F238E27FC236}">
                  <a16:creationId xmlns:a16="http://schemas.microsoft.com/office/drawing/2014/main" id="{A5E2573B-500A-3448-9164-1A65CE4F5FB3}"/>
                </a:ext>
              </a:extLst>
            </p:cNvPr>
            <p:cNvSpPr>
              <a:spLocks noChangeShapeType="1"/>
            </p:cNvSpPr>
            <p:nvPr/>
          </p:nvSpPr>
          <p:spPr bwMode="auto">
            <a:xfrm>
              <a:off x="1745" y="344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62" name="Rectangle 64">
              <a:extLst>
                <a:ext uri="{FF2B5EF4-FFF2-40B4-BE49-F238E27FC236}">
                  <a16:creationId xmlns:a16="http://schemas.microsoft.com/office/drawing/2014/main" id="{C70633B4-E55F-AD4D-AA11-71895E03BE5F}"/>
                </a:ext>
              </a:extLst>
            </p:cNvPr>
            <p:cNvSpPr>
              <a:spLocks noChangeArrowheads="1"/>
            </p:cNvSpPr>
            <p:nvPr/>
          </p:nvSpPr>
          <p:spPr bwMode="auto">
            <a:xfrm>
              <a:off x="1901" y="34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63" name="Line 65">
              <a:extLst>
                <a:ext uri="{FF2B5EF4-FFF2-40B4-BE49-F238E27FC236}">
                  <a16:creationId xmlns:a16="http://schemas.microsoft.com/office/drawing/2014/main" id="{AE23122D-7860-914F-B032-1E868EB414F2}"/>
                </a:ext>
              </a:extLst>
            </p:cNvPr>
            <p:cNvSpPr>
              <a:spLocks noChangeShapeType="1"/>
            </p:cNvSpPr>
            <p:nvPr/>
          </p:nvSpPr>
          <p:spPr bwMode="auto">
            <a:xfrm>
              <a:off x="1913" y="34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64" name="Line 66">
              <a:extLst>
                <a:ext uri="{FF2B5EF4-FFF2-40B4-BE49-F238E27FC236}">
                  <a16:creationId xmlns:a16="http://schemas.microsoft.com/office/drawing/2014/main" id="{013BB3E1-0D2B-3A4B-AF62-2A8A181D7B1C}"/>
                </a:ext>
              </a:extLst>
            </p:cNvPr>
            <p:cNvSpPr>
              <a:spLocks noChangeShapeType="1"/>
            </p:cNvSpPr>
            <p:nvPr/>
          </p:nvSpPr>
          <p:spPr bwMode="auto">
            <a:xfrm>
              <a:off x="1909" y="2941"/>
              <a:ext cx="0" cy="49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65" name="Line 67">
              <a:extLst>
                <a:ext uri="{FF2B5EF4-FFF2-40B4-BE49-F238E27FC236}">
                  <a16:creationId xmlns:a16="http://schemas.microsoft.com/office/drawing/2014/main" id="{0A805A2A-540D-5544-BA1B-1262E2E1A800}"/>
                </a:ext>
              </a:extLst>
            </p:cNvPr>
            <p:cNvSpPr>
              <a:spLocks noChangeShapeType="1"/>
            </p:cNvSpPr>
            <p:nvPr/>
          </p:nvSpPr>
          <p:spPr bwMode="auto">
            <a:xfrm>
              <a:off x="2489" y="34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66" name="Line 68">
              <a:extLst>
                <a:ext uri="{FF2B5EF4-FFF2-40B4-BE49-F238E27FC236}">
                  <a16:creationId xmlns:a16="http://schemas.microsoft.com/office/drawing/2014/main" id="{53C2687F-5560-5442-8580-38B9DDC9764E}"/>
                </a:ext>
              </a:extLst>
            </p:cNvPr>
            <p:cNvSpPr>
              <a:spLocks noChangeShapeType="1"/>
            </p:cNvSpPr>
            <p:nvPr/>
          </p:nvSpPr>
          <p:spPr bwMode="auto">
            <a:xfrm>
              <a:off x="2897" y="34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67" name="Line 69">
              <a:extLst>
                <a:ext uri="{FF2B5EF4-FFF2-40B4-BE49-F238E27FC236}">
                  <a16:creationId xmlns:a16="http://schemas.microsoft.com/office/drawing/2014/main" id="{F887D43B-B525-2F4D-8045-3FDD97E57452}"/>
                </a:ext>
              </a:extLst>
            </p:cNvPr>
            <p:cNvSpPr>
              <a:spLocks noChangeShapeType="1"/>
            </p:cNvSpPr>
            <p:nvPr/>
          </p:nvSpPr>
          <p:spPr bwMode="auto">
            <a:xfrm>
              <a:off x="2569" y="34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68" name="Rectangle 70">
              <a:extLst>
                <a:ext uri="{FF2B5EF4-FFF2-40B4-BE49-F238E27FC236}">
                  <a16:creationId xmlns:a16="http://schemas.microsoft.com/office/drawing/2014/main" id="{F49B0595-C708-344F-A7D5-2CD6FAC331FC}"/>
                </a:ext>
              </a:extLst>
            </p:cNvPr>
            <p:cNvSpPr>
              <a:spLocks noChangeArrowheads="1"/>
            </p:cNvSpPr>
            <p:nvPr/>
          </p:nvSpPr>
          <p:spPr bwMode="auto">
            <a:xfrm>
              <a:off x="2717" y="34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69" name="Line 71">
              <a:extLst>
                <a:ext uri="{FF2B5EF4-FFF2-40B4-BE49-F238E27FC236}">
                  <a16:creationId xmlns:a16="http://schemas.microsoft.com/office/drawing/2014/main" id="{46788FCC-7BEB-5545-8B81-5DB03DF5AEEF}"/>
                </a:ext>
              </a:extLst>
            </p:cNvPr>
            <p:cNvSpPr>
              <a:spLocks noChangeShapeType="1"/>
            </p:cNvSpPr>
            <p:nvPr/>
          </p:nvSpPr>
          <p:spPr bwMode="auto">
            <a:xfrm>
              <a:off x="2729" y="344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0" name="Line 72">
              <a:extLst>
                <a:ext uri="{FF2B5EF4-FFF2-40B4-BE49-F238E27FC236}">
                  <a16:creationId xmlns:a16="http://schemas.microsoft.com/office/drawing/2014/main" id="{91BAD351-BD79-F448-880B-D9DCA05B3D91}"/>
                </a:ext>
              </a:extLst>
            </p:cNvPr>
            <p:cNvSpPr>
              <a:spLocks noChangeShapeType="1"/>
            </p:cNvSpPr>
            <p:nvPr/>
          </p:nvSpPr>
          <p:spPr bwMode="auto">
            <a:xfrm>
              <a:off x="2725" y="3015"/>
              <a:ext cx="0" cy="4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 name="Line 73">
              <a:extLst>
                <a:ext uri="{FF2B5EF4-FFF2-40B4-BE49-F238E27FC236}">
                  <a16:creationId xmlns:a16="http://schemas.microsoft.com/office/drawing/2014/main" id="{140CFC7E-9BD6-B146-B30F-25DB5D2F0A42}"/>
                </a:ext>
              </a:extLst>
            </p:cNvPr>
            <p:cNvSpPr>
              <a:spLocks noChangeShapeType="1"/>
            </p:cNvSpPr>
            <p:nvPr/>
          </p:nvSpPr>
          <p:spPr bwMode="auto">
            <a:xfrm>
              <a:off x="3713" y="344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 name="Line 74">
              <a:extLst>
                <a:ext uri="{FF2B5EF4-FFF2-40B4-BE49-F238E27FC236}">
                  <a16:creationId xmlns:a16="http://schemas.microsoft.com/office/drawing/2014/main" id="{34B3B75F-A16C-1545-BF97-286F360E8822}"/>
                </a:ext>
              </a:extLst>
            </p:cNvPr>
            <p:cNvSpPr>
              <a:spLocks noChangeShapeType="1"/>
            </p:cNvSpPr>
            <p:nvPr/>
          </p:nvSpPr>
          <p:spPr bwMode="auto">
            <a:xfrm>
              <a:off x="3305" y="34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 name="Line 75">
              <a:extLst>
                <a:ext uri="{FF2B5EF4-FFF2-40B4-BE49-F238E27FC236}">
                  <a16:creationId xmlns:a16="http://schemas.microsoft.com/office/drawing/2014/main" id="{6623A320-86F5-524F-B301-B067281C803D}"/>
                </a:ext>
              </a:extLst>
            </p:cNvPr>
            <p:cNvSpPr>
              <a:spLocks noChangeShapeType="1"/>
            </p:cNvSpPr>
            <p:nvPr/>
          </p:nvSpPr>
          <p:spPr bwMode="auto">
            <a:xfrm>
              <a:off x="3385" y="344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4" name="Rectangle 76">
              <a:extLst>
                <a:ext uri="{FF2B5EF4-FFF2-40B4-BE49-F238E27FC236}">
                  <a16:creationId xmlns:a16="http://schemas.microsoft.com/office/drawing/2014/main" id="{EFF4EE8E-74DC-A349-B955-192FDEE5F1DE}"/>
                </a:ext>
              </a:extLst>
            </p:cNvPr>
            <p:cNvSpPr>
              <a:spLocks noChangeArrowheads="1"/>
            </p:cNvSpPr>
            <p:nvPr/>
          </p:nvSpPr>
          <p:spPr bwMode="auto">
            <a:xfrm>
              <a:off x="3541" y="34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75" name="Line 77">
              <a:extLst>
                <a:ext uri="{FF2B5EF4-FFF2-40B4-BE49-F238E27FC236}">
                  <a16:creationId xmlns:a16="http://schemas.microsoft.com/office/drawing/2014/main" id="{C7DEFC90-A5D9-A549-BDB1-D1147C1B1A00}"/>
                </a:ext>
              </a:extLst>
            </p:cNvPr>
            <p:cNvSpPr>
              <a:spLocks noChangeShapeType="1"/>
            </p:cNvSpPr>
            <p:nvPr/>
          </p:nvSpPr>
          <p:spPr bwMode="auto">
            <a:xfrm>
              <a:off x="3553" y="34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6" name="Line 78">
              <a:extLst>
                <a:ext uri="{FF2B5EF4-FFF2-40B4-BE49-F238E27FC236}">
                  <a16:creationId xmlns:a16="http://schemas.microsoft.com/office/drawing/2014/main" id="{FEFF6EB2-F841-974B-95C0-C6F7ACB0D8CD}"/>
                </a:ext>
              </a:extLst>
            </p:cNvPr>
            <p:cNvSpPr>
              <a:spLocks noChangeShapeType="1"/>
            </p:cNvSpPr>
            <p:nvPr/>
          </p:nvSpPr>
          <p:spPr bwMode="auto">
            <a:xfrm>
              <a:off x="3549" y="3101"/>
              <a:ext cx="0" cy="33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7" name="Line 79">
              <a:extLst>
                <a:ext uri="{FF2B5EF4-FFF2-40B4-BE49-F238E27FC236}">
                  <a16:creationId xmlns:a16="http://schemas.microsoft.com/office/drawing/2014/main" id="{47F0C724-4D4B-B048-BD3D-AD2A096FEB8A}"/>
                </a:ext>
              </a:extLst>
            </p:cNvPr>
            <p:cNvSpPr>
              <a:spLocks noChangeShapeType="1"/>
            </p:cNvSpPr>
            <p:nvPr/>
          </p:nvSpPr>
          <p:spPr bwMode="auto">
            <a:xfrm>
              <a:off x="4129" y="34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8" name="Line 80">
              <a:extLst>
                <a:ext uri="{FF2B5EF4-FFF2-40B4-BE49-F238E27FC236}">
                  <a16:creationId xmlns:a16="http://schemas.microsoft.com/office/drawing/2014/main" id="{F3AC8CDD-0537-3B49-B688-CC4B91CA1F58}"/>
                </a:ext>
              </a:extLst>
            </p:cNvPr>
            <p:cNvSpPr>
              <a:spLocks noChangeShapeType="1"/>
            </p:cNvSpPr>
            <p:nvPr/>
          </p:nvSpPr>
          <p:spPr bwMode="auto">
            <a:xfrm>
              <a:off x="4209" y="34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9" name="Line 81">
              <a:extLst>
                <a:ext uri="{FF2B5EF4-FFF2-40B4-BE49-F238E27FC236}">
                  <a16:creationId xmlns:a16="http://schemas.microsoft.com/office/drawing/2014/main" id="{2DCB0A6A-F50B-494A-A78B-F2AFA59C502E}"/>
                </a:ext>
              </a:extLst>
            </p:cNvPr>
            <p:cNvSpPr>
              <a:spLocks noChangeShapeType="1"/>
            </p:cNvSpPr>
            <p:nvPr/>
          </p:nvSpPr>
          <p:spPr bwMode="auto">
            <a:xfrm>
              <a:off x="4365" y="3174"/>
              <a:ext cx="0"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80" name="Line 82">
              <a:extLst>
                <a:ext uri="{FF2B5EF4-FFF2-40B4-BE49-F238E27FC236}">
                  <a16:creationId xmlns:a16="http://schemas.microsoft.com/office/drawing/2014/main" id="{9CB972B2-07CB-CF41-8036-8CFB795218E5}"/>
                </a:ext>
              </a:extLst>
            </p:cNvPr>
            <p:cNvSpPr>
              <a:spLocks noChangeShapeType="1"/>
            </p:cNvSpPr>
            <p:nvPr/>
          </p:nvSpPr>
          <p:spPr bwMode="auto">
            <a:xfrm>
              <a:off x="1501" y="36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81" name="Rectangle 83">
              <a:extLst>
                <a:ext uri="{FF2B5EF4-FFF2-40B4-BE49-F238E27FC236}">
                  <a16:creationId xmlns:a16="http://schemas.microsoft.com/office/drawing/2014/main" id="{76C25A88-67B8-7446-98E0-4D529EE9EA6A}"/>
                </a:ext>
              </a:extLst>
            </p:cNvPr>
            <p:cNvSpPr>
              <a:spLocks noChangeArrowheads="1"/>
            </p:cNvSpPr>
            <p:nvPr/>
          </p:nvSpPr>
          <p:spPr bwMode="auto">
            <a:xfrm>
              <a:off x="1485" y="3700"/>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82" name="Line 84">
              <a:extLst>
                <a:ext uri="{FF2B5EF4-FFF2-40B4-BE49-F238E27FC236}">
                  <a16:creationId xmlns:a16="http://schemas.microsoft.com/office/drawing/2014/main" id="{7D01B73C-9376-064A-8F8A-930F702CE1BF}"/>
                </a:ext>
              </a:extLst>
            </p:cNvPr>
            <p:cNvSpPr>
              <a:spLocks noChangeShapeType="1"/>
            </p:cNvSpPr>
            <p:nvPr/>
          </p:nvSpPr>
          <p:spPr bwMode="auto">
            <a:xfrm>
              <a:off x="2317" y="36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83" name="Rectangle 85">
              <a:extLst>
                <a:ext uri="{FF2B5EF4-FFF2-40B4-BE49-F238E27FC236}">
                  <a16:creationId xmlns:a16="http://schemas.microsoft.com/office/drawing/2014/main" id="{58101CB5-2925-D34E-A8C3-721A0F6A85A9}"/>
                </a:ext>
              </a:extLst>
            </p:cNvPr>
            <p:cNvSpPr>
              <a:spLocks noChangeArrowheads="1"/>
            </p:cNvSpPr>
            <p:nvPr/>
          </p:nvSpPr>
          <p:spPr bwMode="auto">
            <a:xfrm>
              <a:off x="2309" y="370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84" name="Line 86">
              <a:extLst>
                <a:ext uri="{FF2B5EF4-FFF2-40B4-BE49-F238E27FC236}">
                  <a16:creationId xmlns:a16="http://schemas.microsoft.com/office/drawing/2014/main" id="{411FABB6-3140-3045-A8DF-D9D7817F10F8}"/>
                </a:ext>
              </a:extLst>
            </p:cNvPr>
            <p:cNvSpPr>
              <a:spLocks noChangeShapeType="1"/>
            </p:cNvSpPr>
            <p:nvPr/>
          </p:nvSpPr>
          <p:spPr bwMode="auto">
            <a:xfrm>
              <a:off x="3141" y="36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85" name="Rectangle 87">
              <a:extLst>
                <a:ext uri="{FF2B5EF4-FFF2-40B4-BE49-F238E27FC236}">
                  <a16:creationId xmlns:a16="http://schemas.microsoft.com/office/drawing/2014/main" id="{1C830932-9699-C24E-94F7-15251F3B7F07}"/>
                </a:ext>
              </a:extLst>
            </p:cNvPr>
            <p:cNvSpPr>
              <a:spLocks noChangeArrowheads="1"/>
            </p:cNvSpPr>
            <p:nvPr/>
          </p:nvSpPr>
          <p:spPr bwMode="auto">
            <a:xfrm>
              <a:off x="3133" y="370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86" name="Line 88">
              <a:extLst>
                <a:ext uri="{FF2B5EF4-FFF2-40B4-BE49-F238E27FC236}">
                  <a16:creationId xmlns:a16="http://schemas.microsoft.com/office/drawing/2014/main" id="{FBDD2EB5-4EFB-2E4D-8B95-CD34B0990E88}"/>
                </a:ext>
              </a:extLst>
            </p:cNvPr>
            <p:cNvSpPr>
              <a:spLocks noChangeShapeType="1"/>
            </p:cNvSpPr>
            <p:nvPr/>
          </p:nvSpPr>
          <p:spPr bwMode="auto">
            <a:xfrm>
              <a:off x="3957" y="36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87" name="Line 89">
              <a:extLst>
                <a:ext uri="{FF2B5EF4-FFF2-40B4-BE49-F238E27FC236}">
                  <a16:creationId xmlns:a16="http://schemas.microsoft.com/office/drawing/2014/main" id="{9486DDA1-5774-3843-ABA4-59C8B602012B}"/>
                </a:ext>
              </a:extLst>
            </p:cNvPr>
            <p:cNvSpPr>
              <a:spLocks noChangeShapeType="1"/>
            </p:cNvSpPr>
            <p:nvPr/>
          </p:nvSpPr>
          <p:spPr bwMode="auto">
            <a:xfrm>
              <a:off x="929" y="3708"/>
              <a:ext cx="5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88" name="Line 90">
              <a:extLst>
                <a:ext uri="{FF2B5EF4-FFF2-40B4-BE49-F238E27FC236}">
                  <a16:creationId xmlns:a16="http://schemas.microsoft.com/office/drawing/2014/main" id="{9CA5D77B-9040-9B49-A4EE-E28FEBFF6257}"/>
                </a:ext>
              </a:extLst>
            </p:cNvPr>
            <p:cNvSpPr>
              <a:spLocks noChangeShapeType="1"/>
            </p:cNvSpPr>
            <p:nvPr/>
          </p:nvSpPr>
          <p:spPr bwMode="auto">
            <a:xfrm>
              <a:off x="1505" y="370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89" name="Line 91">
              <a:extLst>
                <a:ext uri="{FF2B5EF4-FFF2-40B4-BE49-F238E27FC236}">
                  <a16:creationId xmlns:a16="http://schemas.microsoft.com/office/drawing/2014/main" id="{66552CFA-B13F-C647-B2A2-C9682AB1882C}"/>
                </a:ext>
              </a:extLst>
            </p:cNvPr>
            <p:cNvSpPr>
              <a:spLocks noChangeShapeType="1"/>
            </p:cNvSpPr>
            <p:nvPr/>
          </p:nvSpPr>
          <p:spPr bwMode="auto">
            <a:xfrm>
              <a:off x="2321" y="3708"/>
              <a:ext cx="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90" name="Line 92">
              <a:extLst>
                <a:ext uri="{FF2B5EF4-FFF2-40B4-BE49-F238E27FC236}">
                  <a16:creationId xmlns:a16="http://schemas.microsoft.com/office/drawing/2014/main" id="{E37EAAF2-01EB-D24D-A751-7EF095C64853}"/>
                </a:ext>
              </a:extLst>
            </p:cNvPr>
            <p:cNvSpPr>
              <a:spLocks noChangeShapeType="1"/>
            </p:cNvSpPr>
            <p:nvPr/>
          </p:nvSpPr>
          <p:spPr bwMode="auto">
            <a:xfrm>
              <a:off x="3145" y="370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91" name="Rectangle 93">
              <a:extLst>
                <a:ext uri="{FF2B5EF4-FFF2-40B4-BE49-F238E27FC236}">
                  <a16:creationId xmlns:a16="http://schemas.microsoft.com/office/drawing/2014/main" id="{632BC052-DAA0-7B47-BF60-5725A2576338}"/>
                </a:ext>
              </a:extLst>
            </p:cNvPr>
            <p:cNvSpPr>
              <a:spLocks noChangeArrowheads="1"/>
            </p:cNvSpPr>
            <p:nvPr/>
          </p:nvSpPr>
          <p:spPr bwMode="auto">
            <a:xfrm>
              <a:off x="605" y="3612"/>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nSpc>
                  <a:spcPts val="1700"/>
                </a:lnSpc>
              </a:pPr>
              <a:r>
                <a:rPr lang="en-US" altLang="en-US"/>
                <a:t>CLK</a:t>
              </a:r>
            </a:p>
          </p:txBody>
        </p:sp>
        <p:sp>
          <p:nvSpPr>
            <p:cNvPr id="7292" name="Rectangle 94">
              <a:extLst>
                <a:ext uri="{FF2B5EF4-FFF2-40B4-BE49-F238E27FC236}">
                  <a16:creationId xmlns:a16="http://schemas.microsoft.com/office/drawing/2014/main" id="{DB545BF5-0F52-4C45-A202-924013AB3F1C}"/>
                </a:ext>
              </a:extLst>
            </p:cNvPr>
            <p:cNvSpPr>
              <a:spLocks noChangeArrowheads="1"/>
            </p:cNvSpPr>
            <p:nvPr/>
          </p:nvSpPr>
          <p:spPr bwMode="auto">
            <a:xfrm>
              <a:off x="4957" y="2960"/>
              <a:ext cx="50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OUT</a:t>
              </a:r>
            </a:p>
          </p:txBody>
        </p:sp>
      </p:grpSp>
      <p:grpSp>
        <p:nvGrpSpPr>
          <p:cNvPr id="7173" name="Group 95">
            <a:extLst>
              <a:ext uri="{FF2B5EF4-FFF2-40B4-BE49-F238E27FC236}">
                <a16:creationId xmlns:a16="http://schemas.microsoft.com/office/drawing/2014/main" id="{D2853149-9805-C249-9F80-1B3B2D9DE1DF}"/>
              </a:ext>
            </a:extLst>
          </p:cNvPr>
          <p:cNvGrpSpPr>
            <a:grpSpLocks/>
          </p:cNvGrpSpPr>
          <p:nvPr/>
        </p:nvGrpSpPr>
        <p:grpSpPr bwMode="auto">
          <a:xfrm>
            <a:off x="1744663" y="2133601"/>
            <a:ext cx="6630988" cy="1752601"/>
            <a:chOff x="990" y="1422"/>
            <a:chExt cx="4177" cy="1104"/>
          </a:xfrm>
        </p:grpSpPr>
        <p:sp>
          <p:nvSpPr>
            <p:cNvPr id="7175" name="Rectangle 96">
              <a:extLst>
                <a:ext uri="{FF2B5EF4-FFF2-40B4-BE49-F238E27FC236}">
                  <a16:creationId xmlns:a16="http://schemas.microsoft.com/office/drawing/2014/main" id="{E3FDB9C7-1D61-F844-AC76-97B4B623170A}"/>
                </a:ext>
              </a:extLst>
            </p:cNvPr>
            <p:cNvSpPr>
              <a:spLocks noChangeArrowheads="1"/>
            </p:cNvSpPr>
            <p:nvPr/>
          </p:nvSpPr>
          <p:spPr bwMode="auto">
            <a:xfrm>
              <a:off x="1035" y="2302"/>
              <a:ext cx="1256"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pPr>
                <a:lnSpc>
                  <a:spcPts val="1800"/>
                </a:lnSpc>
              </a:pPr>
              <a:r>
                <a:rPr lang="en-US" altLang="en-US" dirty="0"/>
                <a:t>parallel inputs</a:t>
              </a:r>
            </a:p>
          </p:txBody>
        </p:sp>
        <p:sp>
          <p:nvSpPr>
            <p:cNvPr id="7176" name="Rectangle 97">
              <a:extLst>
                <a:ext uri="{FF2B5EF4-FFF2-40B4-BE49-F238E27FC236}">
                  <a16:creationId xmlns:a16="http://schemas.microsoft.com/office/drawing/2014/main" id="{CF5D0D4F-94B6-534A-9F84-932D4D217D2C}"/>
                </a:ext>
              </a:extLst>
            </p:cNvPr>
            <p:cNvSpPr>
              <a:spLocks noChangeArrowheads="1"/>
            </p:cNvSpPr>
            <p:nvPr/>
          </p:nvSpPr>
          <p:spPr bwMode="auto">
            <a:xfrm>
              <a:off x="3895" y="1505"/>
              <a:ext cx="127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pPr>
                <a:lnSpc>
                  <a:spcPts val="1800"/>
                </a:lnSpc>
              </a:pPr>
              <a:r>
                <a:rPr lang="en-US" altLang="en-US"/>
                <a:t>parallel outputs</a:t>
              </a:r>
            </a:p>
          </p:txBody>
        </p:sp>
        <p:sp>
          <p:nvSpPr>
            <p:cNvPr id="7177" name="Line 98">
              <a:extLst>
                <a:ext uri="{FF2B5EF4-FFF2-40B4-BE49-F238E27FC236}">
                  <a16:creationId xmlns:a16="http://schemas.microsoft.com/office/drawing/2014/main" id="{3EF9D89B-569F-E241-8496-227186D32B8D}"/>
                </a:ext>
              </a:extLst>
            </p:cNvPr>
            <p:cNvSpPr>
              <a:spLocks noChangeShapeType="1"/>
            </p:cNvSpPr>
            <p:nvPr/>
          </p:nvSpPr>
          <p:spPr bwMode="auto">
            <a:xfrm>
              <a:off x="1169" y="1909"/>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Rectangle 99">
              <a:extLst>
                <a:ext uri="{FF2B5EF4-FFF2-40B4-BE49-F238E27FC236}">
                  <a16:creationId xmlns:a16="http://schemas.microsoft.com/office/drawing/2014/main" id="{D9A6C47B-8FCC-D143-AB3D-326C695C1FA6}"/>
                </a:ext>
              </a:extLst>
            </p:cNvPr>
            <p:cNvSpPr>
              <a:spLocks noChangeArrowheads="1"/>
            </p:cNvSpPr>
            <p:nvPr/>
          </p:nvSpPr>
          <p:spPr bwMode="auto">
            <a:xfrm>
              <a:off x="1465" y="1776"/>
              <a:ext cx="720" cy="288"/>
            </a:xfrm>
            <a:prstGeom prst="rect">
              <a:avLst/>
            </a:prstGeom>
            <a:solidFill>
              <a:srgbClr val="FFFFFF"/>
            </a:solidFill>
            <a:ln w="12700">
              <a:solidFill>
                <a:srgbClr val="000000"/>
              </a:solidFill>
              <a:miter lim="800000"/>
              <a:headEnd/>
              <a:tailEnd/>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179" name="Line 100">
              <a:extLst>
                <a:ext uri="{FF2B5EF4-FFF2-40B4-BE49-F238E27FC236}">
                  <a16:creationId xmlns:a16="http://schemas.microsoft.com/office/drawing/2014/main" id="{A7D05A93-7487-E946-89CA-079F47F91E72}"/>
                </a:ext>
              </a:extLst>
            </p:cNvPr>
            <p:cNvSpPr>
              <a:spLocks noChangeShapeType="1"/>
            </p:cNvSpPr>
            <p:nvPr/>
          </p:nvSpPr>
          <p:spPr bwMode="auto">
            <a:xfrm>
              <a:off x="2185" y="1844"/>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Line 101">
              <a:extLst>
                <a:ext uri="{FF2B5EF4-FFF2-40B4-BE49-F238E27FC236}">
                  <a16:creationId xmlns:a16="http://schemas.microsoft.com/office/drawing/2014/main" id="{230A4C5C-C61F-8942-94A5-2D060C5D29D5}"/>
                </a:ext>
              </a:extLst>
            </p:cNvPr>
            <p:cNvSpPr>
              <a:spLocks noChangeShapeType="1"/>
            </p:cNvSpPr>
            <p:nvPr/>
          </p:nvSpPr>
          <p:spPr bwMode="auto">
            <a:xfrm>
              <a:off x="2037" y="2064"/>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1" name="Line 102">
              <a:extLst>
                <a:ext uri="{FF2B5EF4-FFF2-40B4-BE49-F238E27FC236}">
                  <a16:creationId xmlns:a16="http://schemas.microsoft.com/office/drawing/2014/main" id="{507E1B89-3F20-EC4F-9017-A3CA7B3B4FF0}"/>
                </a:ext>
              </a:extLst>
            </p:cNvPr>
            <p:cNvSpPr>
              <a:spLocks noChangeShapeType="1"/>
            </p:cNvSpPr>
            <p:nvPr/>
          </p:nvSpPr>
          <p:spPr bwMode="auto">
            <a:xfrm>
              <a:off x="1893" y="2064"/>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2" name="Line 103">
              <a:extLst>
                <a:ext uri="{FF2B5EF4-FFF2-40B4-BE49-F238E27FC236}">
                  <a16:creationId xmlns:a16="http://schemas.microsoft.com/office/drawing/2014/main" id="{A055F47F-11F6-A845-9AE8-EBB57DB9AED8}"/>
                </a:ext>
              </a:extLst>
            </p:cNvPr>
            <p:cNvSpPr>
              <a:spLocks noChangeShapeType="1"/>
            </p:cNvSpPr>
            <p:nvPr/>
          </p:nvSpPr>
          <p:spPr bwMode="auto">
            <a:xfrm>
              <a:off x="1749" y="2064"/>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3" name="Line 104">
              <a:extLst>
                <a:ext uri="{FF2B5EF4-FFF2-40B4-BE49-F238E27FC236}">
                  <a16:creationId xmlns:a16="http://schemas.microsoft.com/office/drawing/2014/main" id="{0CF25204-DCA4-7E49-B3D3-E5A570157AC9}"/>
                </a:ext>
              </a:extLst>
            </p:cNvPr>
            <p:cNvSpPr>
              <a:spLocks noChangeShapeType="1"/>
            </p:cNvSpPr>
            <p:nvPr/>
          </p:nvSpPr>
          <p:spPr bwMode="auto">
            <a:xfrm>
              <a:off x="1605" y="2064"/>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4" name="Rectangle 105">
              <a:extLst>
                <a:ext uri="{FF2B5EF4-FFF2-40B4-BE49-F238E27FC236}">
                  <a16:creationId xmlns:a16="http://schemas.microsoft.com/office/drawing/2014/main" id="{719B179E-D820-1649-9A45-502C280B7819}"/>
                </a:ext>
              </a:extLst>
            </p:cNvPr>
            <p:cNvSpPr>
              <a:spLocks noChangeArrowheads="1"/>
            </p:cNvSpPr>
            <p:nvPr/>
          </p:nvSpPr>
          <p:spPr bwMode="auto">
            <a:xfrm>
              <a:off x="3417" y="1776"/>
              <a:ext cx="720" cy="288"/>
            </a:xfrm>
            <a:prstGeom prst="rect">
              <a:avLst/>
            </a:prstGeom>
            <a:solidFill>
              <a:srgbClr val="FFFFFF"/>
            </a:solidFill>
            <a:ln w="12700">
              <a:solidFill>
                <a:srgbClr val="000000"/>
              </a:solidFill>
              <a:miter lim="800000"/>
              <a:headEnd/>
              <a:tailEnd/>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185" name="Line 106">
              <a:extLst>
                <a:ext uri="{FF2B5EF4-FFF2-40B4-BE49-F238E27FC236}">
                  <a16:creationId xmlns:a16="http://schemas.microsoft.com/office/drawing/2014/main" id="{2A562345-C253-F147-A44A-A0790C6336E3}"/>
                </a:ext>
              </a:extLst>
            </p:cNvPr>
            <p:cNvSpPr>
              <a:spLocks noChangeShapeType="1"/>
            </p:cNvSpPr>
            <p:nvPr/>
          </p:nvSpPr>
          <p:spPr bwMode="auto">
            <a:xfrm>
              <a:off x="4137" y="1909"/>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6" name="Line 107">
              <a:extLst>
                <a:ext uri="{FF2B5EF4-FFF2-40B4-BE49-F238E27FC236}">
                  <a16:creationId xmlns:a16="http://schemas.microsoft.com/office/drawing/2014/main" id="{D710A2DE-B9A3-AC47-9DA0-0015D1136C41}"/>
                </a:ext>
              </a:extLst>
            </p:cNvPr>
            <p:cNvSpPr>
              <a:spLocks noChangeShapeType="1"/>
            </p:cNvSpPr>
            <p:nvPr/>
          </p:nvSpPr>
          <p:spPr bwMode="auto">
            <a:xfrm flipV="1">
              <a:off x="3989" y="1480"/>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7" name="Line 108">
              <a:extLst>
                <a:ext uri="{FF2B5EF4-FFF2-40B4-BE49-F238E27FC236}">
                  <a16:creationId xmlns:a16="http://schemas.microsoft.com/office/drawing/2014/main" id="{6FA45B57-51AA-8042-873D-28FA80CD8B83}"/>
                </a:ext>
              </a:extLst>
            </p:cNvPr>
            <p:cNvSpPr>
              <a:spLocks noChangeShapeType="1"/>
            </p:cNvSpPr>
            <p:nvPr/>
          </p:nvSpPr>
          <p:spPr bwMode="auto">
            <a:xfrm flipV="1">
              <a:off x="3845" y="1480"/>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8" name="Line 109">
              <a:extLst>
                <a:ext uri="{FF2B5EF4-FFF2-40B4-BE49-F238E27FC236}">
                  <a16:creationId xmlns:a16="http://schemas.microsoft.com/office/drawing/2014/main" id="{7DB01A5E-BD2B-EF46-A6FD-72F6EF19AB5F}"/>
                </a:ext>
              </a:extLst>
            </p:cNvPr>
            <p:cNvSpPr>
              <a:spLocks noChangeShapeType="1"/>
            </p:cNvSpPr>
            <p:nvPr/>
          </p:nvSpPr>
          <p:spPr bwMode="auto">
            <a:xfrm flipV="1">
              <a:off x="3693" y="1480"/>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9" name="Line 110">
              <a:extLst>
                <a:ext uri="{FF2B5EF4-FFF2-40B4-BE49-F238E27FC236}">
                  <a16:creationId xmlns:a16="http://schemas.microsoft.com/office/drawing/2014/main" id="{86E75506-EB61-6445-8183-827C48D1D34C}"/>
                </a:ext>
              </a:extLst>
            </p:cNvPr>
            <p:cNvSpPr>
              <a:spLocks noChangeShapeType="1"/>
            </p:cNvSpPr>
            <p:nvPr/>
          </p:nvSpPr>
          <p:spPr bwMode="auto">
            <a:xfrm flipV="1">
              <a:off x="3557" y="1480"/>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0" name="Rectangle 111">
              <a:extLst>
                <a:ext uri="{FF2B5EF4-FFF2-40B4-BE49-F238E27FC236}">
                  <a16:creationId xmlns:a16="http://schemas.microsoft.com/office/drawing/2014/main" id="{FECC3E09-627B-BA42-AB8D-229D1602719C}"/>
                </a:ext>
              </a:extLst>
            </p:cNvPr>
            <p:cNvSpPr>
              <a:spLocks noChangeArrowheads="1"/>
            </p:cNvSpPr>
            <p:nvPr/>
          </p:nvSpPr>
          <p:spPr bwMode="auto">
            <a:xfrm>
              <a:off x="2070" y="1422"/>
              <a:ext cx="137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pPr>
                <a:lnSpc>
                  <a:spcPts val="1800"/>
                </a:lnSpc>
              </a:pPr>
              <a:r>
                <a:rPr lang="en-US" altLang="en-US"/>
                <a:t>serial transmission</a:t>
              </a:r>
            </a:p>
          </p:txBody>
        </p:sp>
        <p:grpSp>
          <p:nvGrpSpPr>
            <p:cNvPr id="7191" name="Group 112">
              <a:extLst>
                <a:ext uri="{FF2B5EF4-FFF2-40B4-BE49-F238E27FC236}">
                  <a16:creationId xmlns:a16="http://schemas.microsoft.com/office/drawing/2014/main" id="{CA801E41-CE96-1C45-806C-095B47B71CF4}"/>
                </a:ext>
              </a:extLst>
            </p:cNvPr>
            <p:cNvGrpSpPr>
              <a:grpSpLocks/>
            </p:cNvGrpSpPr>
            <p:nvPr/>
          </p:nvGrpSpPr>
          <p:grpSpPr bwMode="auto">
            <a:xfrm>
              <a:off x="2433" y="1652"/>
              <a:ext cx="728" cy="384"/>
              <a:chOff x="2556" y="1896"/>
              <a:chExt cx="728" cy="384"/>
            </a:xfrm>
          </p:grpSpPr>
          <p:sp>
            <p:nvSpPr>
              <p:cNvPr id="7195" name="Line 113">
                <a:extLst>
                  <a:ext uri="{FF2B5EF4-FFF2-40B4-BE49-F238E27FC236}">
                    <a16:creationId xmlns:a16="http://schemas.microsoft.com/office/drawing/2014/main" id="{5E873AA7-0F53-C64D-80AC-9AF140C4A164}"/>
                  </a:ext>
                </a:extLst>
              </p:cNvPr>
              <p:cNvSpPr>
                <a:spLocks noChangeShapeType="1"/>
              </p:cNvSpPr>
              <p:nvPr/>
            </p:nvSpPr>
            <p:spPr bwMode="auto">
              <a:xfrm>
                <a:off x="2596" y="2016"/>
                <a:ext cx="6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6" name="Line 114">
                <a:extLst>
                  <a:ext uri="{FF2B5EF4-FFF2-40B4-BE49-F238E27FC236}">
                    <a16:creationId xmlns:a16="http://schemas.microsoft.com/office/drawing/2014/main" id="{F0845111-2164-8B49-95F5-08E9F780E9C3}"/>
                  </a:ext>
                </a:extLst>
              </p:cNvPr>
              <p:cNvSpPr>
                <a:spLocks noChangeShapeType="1"/>
              </p:cNvSpPr>
              <p:nvPr/>
            </p:nvSpPr>
            <p:spPr bwMode="auto">
              <a:xfrm flipH="1">
                <a:off x="2588" y="2160"/>
                <a:ext cx="6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Oval 115">
                <a:extLst>
                  <a:ext uri="{FF2B5EF4-FFF2-40B4-BE49-F238E27FC236}">
                    <a16:creationId xmlns:a16="http://schemas.microsoft.com/office/drawing/2014/main" id="{ACCEC2EE-FA22-A647-AB09-3795FF2FAE55}"/>
                  </a:ext>
                </a:extLst>
              </p:cNvPr>
              <p:cNvSpPr>
                <a:spLocks noChangeArrowheads="1"/>
              </p:cNvSpPr>
              <p:nvPr/>
            </p:nvSpPr>
            <p:spPr bwMode="auto">
              <a:xfrm>
                <a:off x="2556" y="2020"/>
                <a:ext cx="80" cy="14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198" name="Oval 116">
                <a:extLst>
                  <a:ext uri="{FF2B5EF4-FFF2-40B4-BE49-F238E27FC236}">
                    <a16:creationId xmlns:a16="http://schemas.microsoft.com/office/drawing/2014/main" id="{A6F684F0-42F3-CC48-AEE7-9127CF3FEF5D}"/>
                  </a:ext>
                </a:extLst>
              </p:cNvPr>
              <p:cNvSpPr>
                <a:spLocks noChangeArrowheads="1"/>
              </p:cNvSpPr>
              <p:nvPr/>
            </p:nvSpPr>
            <p:spPr bwMode="auto">
              <a:xfrm>
                <a:off x="3212" y="2020"/>
                <a:ext cx="72" cy="14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199" name="Rectangle 117">
                <a:extLst>
                  <a:ext uri="{FF2B5EF4-FFF2-40B4-BE49-F238E27FC236}">
                    <a16:creationId xmlns:a16="http://schemas.microsoft.com/office/drawing/2014/main" id="{6169A8A2-2D39-DE49-A45A-9DECED729C8C}"/>
                  </a:ext>
                </a:extLst>
              </p:cNvPr>
              <p:cNvSpPr>
                <a:spLocks noChangeArrowheads="1"/>
              </p:cNvSpPr>
              <p:nvPr/>
            </p:nvSpPr>
            <p:spPr bwMode="auto">
              <a:xfrm>
                <a:off x="2596" y="2028"/>
                <a:ext cx="64" cy="128"/>
              </a:xfrm>
              <a:prstGeom prst="rect">
                <a:avLst/>
              </a:prstGeom>
              <a:solidFill>
                <a:srgbClr val="FFFFFF"/>
              </a:solidFill>
              <a:ln w="12700">
                <a:solidFill>
                  <a:srgbClr val="FFFFFF"/>
                </a:solidFill>
                <a:miter lim="800000"/>
                <a:headEnd/>
                <a:tailEnd/>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00" name="Rectangle 118">
                <a:extLst>
                  <a:ext uri="{FF2B5EF4-FFF2-40B4-BE49-F238E27FC236}">
                    <a16:creationId xmlns:a16="http://schemas.microsoft.com/office/drawing/2014/main" id="{694C1B70-CBD3-A34C-AB1A-452ADADA1612}"/>
                  </a:ext>
                </a:extLst>
              </p:cNvPr>
              <p:cNvSpPr>
                <a:spLocks noChangeArrowheads="1"/>
              </p:cNvSpPr>
              <p:nvPr/>
            </p:nvSpPr>
            <p:spPr bwMode="auto">
              <a:xfrm>
                <a:off x="2564" y="2068"/>
                <a:ext cx="56" cy="48"/>
              </a:xfrm>
              <a:prstGeom prst="rect">
                <a:avLst/>
              </a:prstGeom>
              <a:solidFill>
                <a:srgbClr val="FFFFFF"/>
              </a:solidFill>
              <a:ln w="12700">
                <a:solidFill>
                  <a:srgbClr val="FFFFFF"/>
                </a:solidFill>
                <a:miter lim="800000"/>
                <a:headEnd/>
                <a:tailEnd/>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01" name="Oval 119">
                <a:extLst>
                  <a:ext uri="{FF2B5EF4-FFF2-40B4-BE49-F238E27FC236}">
                    <a16:creationId xmlns:a16="http://schemas.microsoft.com/office/drawing/2014/main" id="{3852751C-0932-FD4D-83C3-C6F7C644B1CF}"/>
                  </a:ext>
                </a:extLst>
              </p:cNvPr>
              <p:cNvSpPr>
                <a:spLocks noChangeArrowheads="1"/>
              </p:cNvSpPr>
              <p:nvPr/>
            </p:nvSpPr>
            <p:spPr bwMode="auto">
              <a:xfrm>
                <a:off x="2864" y="1896"/>
                <a:ext cx="112" cy="384"/>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02" name="Rectangle 120">
                <a:extLst>
                  <a:ext uri="{FF2B5EF4-FFF2-40B4-BE49-F238E27FC236}">
                    <a16:creationId xmlns:a16="http://schemas.microsoft.com/office/drawing/2014/main" id="{DB85583E-D185-2149-A79D-78CC5A97661B}"/>
                  </a:ext>
                </a:extLst>
              </p:cNvPr>
              <p:cNvSpPr>
                <a:spLocks noChangeArrowheads="1"/>
              </p:cNvSpPr>
              <p:nvPr/>
            </p:nvSpPr>
            <p:spPr bwMode="auto">
              <a:xfrm>
                <a:off x="2940" y="2028"/>
                <a:ext cx="64" cy="128"/>
              </a:xfrm>
              <a:prstGeom prst="rect">
                <a:avLst/>
              </a:prstGeom>
              <a:solidFill>
                <a:srgbClr val="FFFFFF"/>
              </a:solidFill>
              <a:ln w="12700">
                <a:solidFill>
                  <a:srgbClr val="FFFFFF"/>
                </a:solidFill>
                <a:miter lim="800000"/>
                <a:headEnd/>
                <a:tailEnd/>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grpSp>
        <p:sp>
          <p:nvSpPr>
            <p:cNvPr id="7192" name="Line 121">
              <a:extLst>
                <a:ext uri="{FF2B5EF4-FFF2-40B4-BE49-F238E27FC236}">
                  <a16:creationId xmlns:a16="http://schemas.microsoft.com/office/drawing/2014/main" id="{818A9E07-D2F8-E546-802B-2311E403DD1C}"/>
                </a:ext>
              </a:extLst>
            </p:cNvPr>
            <p:cNvSpPr>
              <a:spLocks noChangeShapeType="1"/>
            </p:cNvSpPr>
            <p:nvPr/>
          </p:nvSpPr>
          <p:spPr bwMode="auto">
            <a:xfrm>
              <a:off x="3131" y="1855"/>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Rectangle 122">
              <a:extLst>
                <a:ext uri="{FF2B5EF4-FFF2-40B4-BE49-F238E27FC236}">
                  <a16:creationId xmlns:a16="http://schemas.microsoft.com/office/drawing/2014/main" id="{1AD5FF3C-4615-E344-8939-4136E7DD02D0}"/>
                </a:ext>
              </a:extLst>
            </p:cNvPr>
            <p:cNvSpPr>
              <a:spLocks noChangeArrowheads="1"/>
            </p:cNvSpPr>
            <p:nvPr/>
          </p:nvSpPr>
          <p:spPr bwMode="auto">
            <a:xfrm>
              <a:off x="990" y="1734"/>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nSpc>
                  <a:spcPts val="1700"/>
                </a:lnSpc>
              </a:pPr>
              <a:r>
                <a:rPr lang="en-US" altLang="en-US"/>
                <a:t>CLK</a:t>
              </a:r>
            </a:p>
          </p:txBody>
        </p:sp>
        <p:sp>
          <p:nvSpPr>
            <p:cNvPr id="7194" name="Rectangle 123">
              <a:extLst>
                <a:ext uri="{FF2B5EF4-FFF2-40B4-BE49-F238E27FC236}">
                  <a16:creationId xmlns:a16="http://schemas.microsoft.com/office/drawing/2014/main" id="{3D06E9FB-5EBF-0347-8BA3-086C1EC75B5A}"/>
                </a:ext>
              </a:extLst>
            </p:cNvPr>
            <p:cNvSpPr>
              <a:spLocks noChangeArrowheads="1"/>
            </p:cNvSpPr>
            <p:nvPr/>
          </p:nvSpPr>
          <p:spPr bwMode="auto">
            <a:xfrm>
              <a:off x="4350" y="1761"/>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nSpc>
                  <a:spcPts val="1700"/>
                </a:lnSpc>
              </a:pPr>
              <a:r>
                <a:rPr lang="en-US" altLang="en-US"/>
                <a:t>CLK</a:t>
              </a:r>
            </a:p>
          </p:txBody>
        </p:sp>
      </p:grpSp>
    </p:spTree>
    <p:extLst>
      <p:ext uri="{BB962C8B-B14F-4D97-AF65-F5344CB8AC3E}">
        <p14:creationId xmlns:p14="http://schemas.microsoft.com/office/powerpoint/2010/main" val="39120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65A970E-0E18-8346-A115-A8E69E99880C}"/>
              </a:ext>
            </a:extLst>
          </p:cNvPr>
          <p:cNvSpPr>
            <a:spLocks noGrp="1"/>
          </p:cNvSpPr>
          <p:nvPr>
            <p:ph type="title"/>
          </p:nvPr>
        </p:nvSpPr>
        <p:spPr/>
        <p:txBody>
          <a:bodyPr/>
          <a:lstStyle/>
          <a:p>
            <a:pPr eaLnBrk="1" hangingPunct="1"/>
            <a:r>
              <a:rPr lang="en-US" altLang="en-US" dirty="0">
                <a:cs typeface="Times New Roman" panose="02020603050405020304" pitchFamily="18" charset="0"/>
              </a:rPr>
              <a:t>Various Shift Registers</a:t>
            </a:r>
            <a:endParaRPr lang="ar-SA" altLang="en-US" dirty="0"/>
          </a:p>
        </p:txBody>
      </p:sp>
      <p:sp>
        <p:nvSpPr>
          <p:cNvPr id="4" name="Rectangle 3">
            <a:extLst>
              <a:ext uri="{FF2B5EF4-FFF2-40B4-BE49-F238E27FC236}">
                <a16:creationId xmlns:a16="http://schemas.microsoft.com/office/drawing/2014/main" id="{F40A6420-C1A4-C446-A2DA-92E353693C05}"/>
              </a:ext>
            </a:extLst>
          </p:cNvPr>
          <p:cNvSpPr>
            <a:spLocks noGrp="1" noChangeArrowheads="1"/>
          </p:cNvSpPr>
          <p:nvPr>
            <p:ph idx="1"/>
          </p:nvPr>
        </p:nvSpPr>
        <p:spPr/>
        <p:txBody>
          <a:bodyPr/>
          <a:lstStyle/>
          <a:p>
            <a:pPr algn="l" rtl="0" eaLnBrk="1" hangingPunct="1"/>
            <a:r>
              <a:rPr lang="en-US" altLang="en-US" dirty="0">
                <a:cs typeface="Arial" panose="020B0604020202020204" pitchFamily="34" charset="0"/>
              </a:rPr>
              <a:t>Serial in/serial out shift registers</a:t>
            </a:r>
          </a:p>
          <a:p>
            <a:pPr algn="l" rtl="0" eaLnBrk="1" hangingPunct="1"/>
            <a:r>
              <a:rPr lang="en-US" altLang="en-US" dirty="0">
                <a:cs typeface="Arial" panose="020B0604020202020204" pitchFamily="34" charset="0"/>
              </a:rPr>
              <a:t>Serial in/parallel out shift registers</a:t>
            </a:r>
          </a:p>
          <a:p>
            <a:pPr algn="l" rtl="0" eaLnBrk="1" hangingPunct="1"/>
            <a:r>
              <a:rPr lang="en-US" altLang="en-US" dirty="0">
                <a:cs typeface="Arial" panose="020B0604020202020204" pitchFamily="34" charset="0"/>
              </a:rPr>
              <a:t>Parallel in/serial out shift registers</a:t>
            </a:r>
          </a:p>
          <a:p>
            <a:pPr algn="l" rtl="0" eaLnBrk="1" hangingPunct="1"/>
            <a:r>
              <a:rPr lang="en-US" altLang="en-US" dirty="0">
                <a:cs typeface="Arial" panose="020B0604020202020204" pitchFamily="34" charset="0"/>
              </a:rPr>
              <a:t>Parallel in/parallel out shift registers</a:t>
            </a:r>
          </a:p>
          <a:p>
            <a:pPr algn="l" rtl="0" eaLnBrk="1" hangingPunct="1"/>
            <a:r>
              <a:rPr lang="en-US" altLang="en-US" dirty="0">
                <a:cs typeface="Arial" panose="020B0604020202020204" pitchFamily="34" charset="0"/>
              </a:rPr>
              <a:t>Bidirectional shift registers</a:t>
            </a:r>
          </a:p>
        </p:txBody>
      </p:sp>
    </p:spTree>
    <p:extLst>
      <p:ext uri="{BB962C8B-B14F-4D97-AF65-F5344CB8AC3E}">
        <p14:creationId xmlns:p14="http://schemas.microsoft.com/office/powerpoint/2010/main" val="168985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EF9AD3EF-4CBF-F142-B295-2492F85E3755}"/>
              </a:ext>
            </a:extLst>
          </p:cNvPr>
          <p:cNvSpPr>
            <a:spLocks noGrp="1"/>
          </p:cNvSpPr>
          <p:nvPr>
            <p:ph type="title"/>
          </p:nvPr>
        </p:nvSpPr>
        <p:spPr/>
        <p:txBody>
          <a:bodyPr/>
          <a:lstStyle/>
          <a:p>
            <a:pPr rtl="0" eaLnBrk="1" hangingPunct="1"/>
            <a:r>
              <a:rPr lang="en-US" altLang="en-US">
                <a:cs typeface="Times New Roman" panose="02020603050405020304" pitchFamily="18" charset="0"/>
              </a:rPr>
              <a:t>Serial in/serial out shift registers</a:t>
            </a:r>
            <a:endParaRPr lang="ar-SA" altLang="en-US"/>
          </a:p>
        </p:txBody>
      </p:sp>
      <p:sp>
        <p:nvSpPr>
          <p:cNvPr id="3" name="Content Placeholder 2">
            <a:extLst>
              <a:ext uri="{FF2B5EF4-FFF2-40B4-BE49-F238E27FC236}">
                <a16:creationId xmlns:a16="http://schemas.microsoft.com/office/drawing/2014/main" id="{4C03A56D-AB87-874C-8963-FDC512B37ED7}"/>
              </a:ext>
            </a:extLst>
          </p:cNvPr>
          <p:cNvSpPr>
            <a:spLocks noGrp="1"/>
          </p:cNvSpPr>
          <p:nvPr>
            <p:ph idx="1"/>
          </p:nvPr>
        </p:nvSpPr>
        <p:spPr>
          <a:xfrm>
            <a:off x="457200" y="1600200"/>
            <a:ext cx="8229600" cy="1543050"/>
          </a:xfrm>
        </p:spPr>
        <p:txBody>
          <a:bodyPr rtlCol="1">
            <a:normAutofit/>
          </a:bodyPr>
          <a:lstStyle/>
          <a:p>
            <a:pPr algn="l" rtl="0" eaLnBrk="1" fontAlgn="auto" hangingPunct="1">
              <a:spcAft>
                <a:spcPts val="0"/>
              </a:spcAft>
              <a:defRPr/>
            </a:pPr>
            <a:r>
              <a:rPr lang="en-US" dirty="0"/>
              <a:t>It accepts data serially, one bit at a time on a single line, and produces the sorted information on its output also in a serial form </a:t>
            </a:r>
            <a:endParaRPr lang="ar-SA" dirty="0"/>
          </a:p>
        </p:txBody>
      </p:sp>
      <p:pic>
        <p:nvPicPr>
          <p:cNvPr id="4" name="Picture 10">
            <a:extLst>
              <a:ext uri="{FF2B5EF4-FFF2-40B4-BE49-F238E27FC236}">
                <a16:creationId xmlns:a16="http://schemas.microsoft.com/office/drawing/2014/main" id="{C4942746-99F8-C64F-8567-014B5EB90B33}"/>
              </a:ext>
            </a:extLst>
          </p:cNvPr>
          <p:cNvPicPr>
            <a:picLocks noChangeAspect="1" noChangeArrowheads="1"/>
          </p:cNvPicPr>
          <p:nvPr/>
        </p:nvPicPr>
        <p:blipFill>
          <a:blip r:embed="rId2"/>
          <a:srcRect/>
          <a:stretch>
            <a:fillRect/>
          </a:stretch>
        </p:blipFill>
        <p:spPr bwMode="auto">
          <a:xfrm>
            <a:off x="1571625" y="3786188"/>
            <a:ext cx="5576888" cy="1577975"/>
          </a:xfrm>
          <a:prstGeom prst="rect">
            <a:avLst/>
          </a:prstGeom>
          <a:noFill/>
          <a:effectLst/>
        </p:spPr>
      </p:pic>
    </p:spTree>
    <p:extLst>
      <p:ext uri="{BB962C8B-B14F-4D97-AF65-F5344CB8AC3E}">
        <p14:creationId xmlns:p14="http://schemas.microsoft.com/office/powerpoint/2010/main" val="3234966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6C3758E6-D6CC-5D4C-819D-5C2D5943F1B1}"/>
              </a:ext>
            </a:extLst>
          </p:cNvPr>
          <p:cNvSpPr>
            <a:spLocks noGrp="1"/>
          </p:cNvSpPr>
          <p:nvPr>
            <p:ph type="title"/>
          </p:nvPr>
        </p:nvSpPr>
        <p:spPr/>
        <p:txBody>
          <a:bodyPr/>
          <a:lstStyle/>
          <a:p>
            <a:pPr rtl="0" eaLnBrk="1" hangingPunct="1"/>
            <a:r>
              <a:rPr lang="en-US" altLang="en-US">
                <a:cs typeface="Times New Roman" panose="02020603050405020304" pitchFamily="18" charset="0"/>
              </a:rPr>
              <a:t>Serial in/serial out shift registers</a:t>
            </a:r>
            <a:endParaRPr lang="ar-SA" altLang="en-US"/>
          </a:p>
        </p:txBody>
      </p:sp>
      <p:sp>
        <p:nvSpPr>
          <p:cNvPr id="3" name="Content Placeholder 2">
            <a:extLst>
              <a:ext uri="{FF2B5EF4-FFF2-40B4-BE49-F238E27FC236}">
                <a16:creationId xmlns:a16="http://schemas.microsoft.com/office/drawing/2014/main" id="{C92A59C7-1D98-E74F-846C-7BF85575C80E}"/>
              </a:ext>
            </a:extLst>
          </p:cNvPr>
          <p:cNvSpPr>
            <a:spLocks noGrp="1"/>
          </p:cNvSpPr>
          <p:nvPr>
            <p:ph idx="1"/>
          </p:nvPr>
        </p:nvSpPr>
        <p:spPr>
          <a:xfrm>
            <a:off x="457200" y="1428750"/>
            <a:ext cx="8229600" cy="1928813"/>
          </a:xfrm>
        </p:spPr>
        <p:txBody>
          <a:bodyPr rtlCol="1">
            <a:normAutofit fontScale="77500" lnSpcReduction="20000"/>
          </a:bodyPr>
          <a:lstStyle/>
          <a:p>
            <a:pPr algn="l" rtl="0" eaLnBrk="1" fontAlgn="auto" hangingPunct="1">
              <a:spcAft>
                <a:spcPts val="0"/>
              </a:spcAft>
              <a:defRPr/>
            </a:pPr>
            <a:r>
              <a:rPr lang="en-US" dirty="0"/>
              <a:t>4 bit register</a:t>
            </a:r>
          </a:p>
          <a:p>
            <a:pPr algn="l" rtl="0" eaLnBrk="1" fontAlgn="auto" hangingPunct="1">
              <a:spcAft>
                <a:spcPts val="0"/>
              </a:spcAft>
              <a:defRPr/>
            </a:pPr>
            <a:r>
              <a:rPr lang="en-US" dirty="0"/>
              <a:t>It needs 4 clock pulses to store 4 bits</a:t>
            </a:r>
          </a:p>
          <a:p>
            <a:pPr algn="l" rtl="0" eaLnBrk="1" fontAlgn="auto" hangingPunct="1">
              <a:spcAft>
                <a:spcPts val="0"/>
              </a:spcAft>
              <a:defRPr/>
            </a:pPr>
            <a:r>
              <a:rPr lang="en-US" dirty="0"/>
              <a:t>Example: </a:t>
            </a:r>
          </a:p>
          <a:p>
            <a:pPr lvl="1" algn="l" rtl="0" eaLnBrk="1" fontAlgn="auto" hangingPunct="1">
              <a:spcAft>
                <a:spcPts val="0"/>
              </a:spcAft>
              <a:defRPr/>
            </a:pPr>
            <a:r>
              <a:rPr lang="en-US" dirty="0"/>
              <a:t>Illustrate entry of the 4 bits 1010 into the register.</a:t>
            </a:r>
          </a:p>
          <a:p>
            <a:pPr lvl="1" algn="l" rtl="0" eaLnBrk="1" fontAlgn="auto" hangingPunct="1">
              <a:spcAft>
                <a:spcPts val="0"/>
              </a:spcAft>
              <a:defRPr/>
            </a:pPr>
            <a:r>
              <a:rPr lang="en-US" dirty="0"/>
              <a:t>Illustrate  serially shifting the 4 bits out of the register, i.e. clearing the register.</a:t>
            </a:r>
          </a:p>
          <a:p>
            <a:pPr algn="l" rtl="0" eaLnBrk="1" fontAlgn="auto" hangingPunct="1">
              <a:spcAft>
                <a:spcPts val="0"/>
              </a:spcAft>
              <a:defRPr/>
            </a:pPr>
            <a:endParaRPr lang="en-US" dirty="0"/>
          </a:p>
          <a:p>
            <a:pPr algn="l" rtl="0" eaLnBrk="1" fontAlgn="auto" hangingPunct="1">
              <a:spcAft>
                <a:spcPts val="0"/>
              </a:spcAft>
              <a:defRPr/>
            </a:pPr>
            <a:endParaRPr lang="ar-SA" dirty="0"/>
          </a:p>
        </p:txBody>
      </p:sp>
      <p:pic>
        <p:nvPicPr>
          <p:cNvPr id="5" name="Picture 12">
            <a:extLst>
              <a:ext uri="{FF2B5EF4-FFF2-40B4-BE49-F238E27FC236}">
                <a16:creationId xmlns:a16="http://schemas.microsoft.com/office/drawing/2014/main" id="{D109F2A3-EA15-3A4C-ABF7-ADD1876C1F9F}"/>
              </a:ext>
            </a:extLst>
          </p:cNvPr>
          <p:cNvPicPr>
            <a:picLocks noChangeAspect="1" noChangeArrowheads="1"/>
          </p:cNvPicPr>
          <p:nvPr/>
        </p:nvPicPr>
        <p:blipFill>
          <a:blip r:embed="rId2"/>
          <a:srcRect/>
          <a:stretch>
            <a:fillRect/>
          </a:stretch>
        </p:blipFill>
        <p:spPr bwMode="auto">
          <a:xfrm>
            <a:off x="486229" y="3505200"/>
            <a:ext cx="8237537" cy="2847975"/>
          </a:xfrm>
          <a:prstGeom prst="rect">
            <a:avLst/>
          </a:prstGeom>
          <a:noFill/>
          <a:effectLst/>
        </p:spPr>
      </p:pic>
    </p:spTree>
    <p:extLst>
      <p:ext uri="{BB962C8B-B14F-4D97-AF65-F5344CB8AC3E}">
        <p14:creationId xmlns:p14="http://schemas.microsoft.com/office/powerpoint/2010/main" val="1591236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C615B6A2-798B-9F4D-AB0F-2479214E4FC9}"/>
              </a:ext>
            </a:extLst>
          </p:cNvPr>
          <p:cNvSpPr>
            <a:spLocks noGrp="1"/>
          </p:cNvSpPr>
          <p:nvPr>
            <p:ph type="title"/>
          </p:nvPr>
        </p:nvSpPr>
        <p:spPr>
          <a:xfrm>
            <a:off x="457200" y="274638"/>
            <a:ext cx="7543800" cy="1011237"/>
          </a:xfrm>
        </p:spPr>
        <p:txBody>
          <a:bodyPr/>
          <a:lstStyle/>
          <a:p>
            <a:pPr algn="l" eaLnBrk="1" hangingPunct="1"/>
            <a:r>
              <a:rPr lang="en-US" altLang="en-US" sz="2400" b="1" dirty="0">
                <a:cs typeface="Times New Roman" panose="02020603050405020304" pitchFamily="18" charset="0"/>
              </a:rPr>
              <a:t>Example: </a:t>
            </a:r>
            <a:r>
              <a:rPr lang="en-US" altLang="en-US" sz="2400" dirty="0">
                <a:cs typeface="Times New Roman" panose="02020603050405020304" pitchFamily="18" charset="0"/>
              </a:rPr>
              <a:t>Show the states of the 5-bit shift register for the specified data input and clock waveforms. The registered is initially cleared.</a:t>
            </a:r>
            <a:endParaRPr lang="ar-SA" altLang="en-US" sz="2400" dirty="0"/>
          </a:p>
        </p:txBody>
      </p:sp>
      <p:pic>
        <p:nvPicPr>
          <p:cNvPr id="4" name="Picture 8">
            <a:extLst>
              <a:ext uri="{FF2B5EF4-FFF2-40B4-BE49-F238E27FC236}">
                <a16:creationId xmlns:a16="http://schemas.microsoft.com/office/drawing/2014/main" id="{A8F589EA-3FF4-0948-A3B2-194BF432ECF2}"/>
              </a:ext>
            </a:extLst>
          </p:cNvPr>
          <p:cNvPicPr>
            <a:picLocks noChangeAspect="1" noChangeArrowheads="1"/>
          </p:cNvPicPr>
          <p:nvPr/>
        </p:nvPicPr>
        <p:blipFill>
          <a:blip r:embed="rId2"/>
          <a:srcRect/>
          <a:stretch>
            <a:fillRect/>
          </a:stretch>
        </p:blipFill>
        <p:spPr bwMode="auto">
          <a:xfrm>
            <a:off x="857250" y="1571625"/>
            <a:ext cx="7818438" cy="5181600"/>
          </a:xfrm>
          <a:prstGeom prst="rect">
            <a:avLst/>
          </a:prstGeom>
          <a:noFill/>
          <a:effectLst/>
        </p:spPr>
      </p:pic>
    </p:spTree>
    <p:extLst>
      <p:ext uri="{BB962C8B-B14F-4D97-AF65-F5344CB8AC3E}">
        <p14:creationId xmlns:p14="http://schemas.microsoft.com/office/powerpoint/2010/main" val="2385262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9A955B4B-37FF-A54D-ADDA-C5D35B877105}"/>
              </a:ext>
            </a:extLst>
          </p:cNvPr>
          <p:cNvSpPr>
            <a:spLocks noGrp="1"/>
          </p:cNvSpPr>
          <p:nvPr>
            <p:ph type="title"/>
          </p:nvPr>
        </p:nvSpPr>
        <p:spPr/>
        <p:txBody>
          <a:bodyPr/>
          <a:lstStyle/>
          <a:p>
            <a:pPr eaLnBrk="1" hangingPunct="1"/>
            <a:r>
              <a:rPr lang="en-US" altLang="en-US">
                <a:cs typeface="Times New Roman" panose="02020603050405020304" pitchFamily="18" charset="0"/>
              </a:rPr>
              <a:t>Serial in/parallel out shift registers</a:t>
            </a:r>
            <a:endParaRPr lang="ar-SA" altLang="en-US"/>
          </a:p>
        </p:txBody>
      </p:sp>
      <p:sp>
        <p:nvSpPr>
          <p:cNvPr id="9219" name="Content Placeholder 2">
            <a:extLst>
              <a:ext uri="{FF2B5EF4-FFF2-40B4-BE49-F238E27FC236}">
                <a16:creationId xmlns:a16="http://schemas.microsoft.com/office/drawing/2014/main" id="{C3141541-1BCB-1340-A69C-DA38CCD445C8}"/>
              </a:ext>
            </a:extLst>
          </p:cNvPr>
          <p:cNvSpPr>
            <a:spLocks noGrp="1"/>
          </p:cNvSpPr>
          <p:nvPr>
            <p:ph idx="1"/>
          </p:nvPr>
        </p:nvSpPr>
        <p:spPr>
          <a:xfrm>
            <a:off x="457200" y="1600200"/>
            <a:ext cx="8229600" cy="2614613"/>
          </a:xfrm>
        </p:spPr>
        <p:txBody>
          <a:bodyPr/>
          <a:lstStyle/>
          <a:p>
            <a:pPr algn="l" rtl="0" eaLnBrk="1" hangingPunct="1"/>
            <a:r>
              <a:rPr lang="en-US" altLang="en-US">
                <a:cs typeface="Arial" panose="020B0604020202020204" pitchFamily="34" charset="0"/>
              </a:rPr>
              <a:t>Data bits are entered serially as illustrated before</a:t>
            </a:r>
          </a:p>
          <a:p>
            <a:pPr algn="l" rtl="0" eaLnBrk="1" hangingPunct="1"/>
            <a:r>
              <a:rPr lang="en-US" altLang="en-US">
                <a:cs typeface="Arial" panose="020B0604020202020204" pitchFamily="34" charset="0"/>
              </a:rPr>
              <a:t>Once the data are stored, the output of each stage is available on its output line.</a:t>
            </a:r>
          </a:p>
          <a:p>
            <a:pPr algn="l" rtl="0" eaLnBrk="1" hangingPunct="1"/>
            <a:endParaRPr lang="en-US" altLang="en-US">
              <a:cs typeface="Arial" panose="020B0604020202020204" pitchFamily="34" charset="0"/>
            </a:endParaRPr>
          </a:p>
        </p:txBody>
      </p:sp>
      <p:pic>
        <p:nvPicPr>
          <p:cNvPr id="4" name="Picture 11">
            <a:extLst>
              <a:ext uri="{FF2B5EF4-FFF2-40B4-BE49-F238E27FC236}">
                <a16:creationId xmlns:a16="http://schemas.microsoft.com/office/drawing/2014/main" id="{D97FD96A-4895-3B49-B292-99288C7DE1AF}"/>
              </a:ext>
            </a:extLst>
          </p:cNvPr>
          <p:cNvPicPr>
            <a:picLocks noChangeAspect="1" noChangeArrowheads="1"/>
          </p:cNvPicPr>
          <p:nvPr/>
        </p:nvPicPr>
        <p:blipFill>
          <a:blip r:embed="rId2"/>
          <a:srcRect/>
          <a:stretch>
            <a:fillRect/>
          </a:stretch>
        </p:blipFill>
        <p:spPr bwMode="auto">
          <a:xfrm>
            <a:off x="1928813" y="3929063"/>
            <a:ext cx="4857750" cy="2573337"/>
          </a:xfrm>
          <a:prstGeom prst="rect">
            <a:avLst/>
          </a:prstGeom>
          <a:noFill/>
          <a:effectLst/>
        </p:spPr>
      </p:pic>
    </p:spTree>
    <p:extLst>
      <p:ext uri="{BB962C8B-B14F-4D97-AF65-F5344CB8AC3E}">
        <p14:creationId xmlns:p14="http://schemas.microsoft.com/office/powerpoint/2010/main" val="3991473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91350DCB-A56A-B643-93CD-6E8F2EE733F2}"/>
              </a:ext>
            </a:extLst>
          </p:cNvPr>
          <p:cNvSpPr>
            <a:spLocks noGrp="1"/>
          </p:cNvSpPr>
          <p:nvPr>
            <p:ph type="title"/>
          </p:nvPr>
        </p:nvSpPr>
        <p:spPr/>
        <p:txBody>
          <a:bodyPr/>
          <a:lstStyle/>
          <a:p>
            <a:pPr eaLnBrk="1" hangingPunct="1"/>
            <a:r>
              <a:rPr lang="en-US" altLang="en-US">
                <a:cs typeface="Times New Roman" panose="02020603050405020304" pitchFamily="18" charset="0"/>
              </a:rPr>
              <a:t>Serial in/parallel out shift registers</a:t>
            </a:r>
            <a:endParaRPr lang="ar-SA" altLang="en-US"/>
          </a:p>
        </p:txBody>
      </p:sp>
      <p:sp>
        <p:nvSpPr>
          <p:cNvPr id="10243" name="Content Placeholder 4">
            <a:extLst>
              <a:ext uri="{FF2B5EF4-FFF2-40B4-BE49-F238E27FC236}">
                <a16:creationId xmlns:a16="http://schemas.microsoft.com/office/drawing/2014/main" id="{0C325C00-5278-7149-A134-BE07CC70B8E3}"/>
              </a:ext>
            </a:extLst>
          </p:cNvPr>
          <p:cNvSpPr>
            <a:spLocks noGrp="1"/>
          </p:cNvSpPr>
          <p:nvPr>
            <p:ph idx="1"/>
          </p:nvPr>
        </p:nvSpPr>
        <p:spPr>
          <a:xfrm>
            <a:off x="457200" y="1600200"/>
            <a:ext cx="8229600" cy="757238"/>
          </a:xfrm>
        </p:spPr>
        <p:txBody>
          <a:bodyPr/>
          <a:lstStyle/>
          <a:p>
            <a:pPr algn="l" rtl="0" eaLnBrk="1" hangingPunct="1"/>
            <a:r>
              <a:rPr lang="en-US" altLang="en-US">
                <a:cs typeface="Arial" panose="020B0604020202020204" pitchFamily="34" charset="0"/>
              </a:rPr>
              <a:t>4-bit register</a:t>
            </a:r>
            <a:endParaRPr lang="ar-SA" altLang="en-US"/>
          </a:p>
        </p:txBody>
      </p:sp>
      <p:pic>
        <p:nvPicPr>
          <p:cNvPr id="6" name="Picture 9">
            <a:extLst>
              <a:ext uri="{FF2B5EF4-FFF2-40B4-BE49-F238E27FC236}">
                <a16:creationId xmlns:a16="http://schemas.microsoft.com/office/drawing/2014/main" id="{38B2640E-15F9-E643-885A-B1B29FFF37FE}"/>
              </a:ext>
            </a:extLst>
          </p:cNvPr>
          <p:cNvPicPr>
            <a:picLocks noChangeAspect="1" noChangeArrowheads="1"/>
          </p:cNvPicPr>
          <p:nvPr/>
        </p:nvPicPr>
        <p:blipFill>
          <a:blip r:embed="rId2"/>
          <a:srcRect/>
          <a:stretch>
            <a:fillRect/>
          </a:stretch>
        </p:blipFill>
        <p:spPr bwMode="auto">
          <a:xfrm>
            <a:off x="714375" y="2857500"/>
            <a:ext cx="7350125" cy="3162300"/>
          </a:xfrm>
          <a:prstGeom prst="rect">
            <a:avLst/>
          </a:prstGeom>
          <a:noFill/>
          <a:effectLst/>
        </p:spPr>
      </p:pic>
    </p:spTree>
    <p:extLst>
      <p:ext uri="{BB962C8B-B14F-4D97-AF65-F5344CB8AC3E}">
        <p14:creationId xmlns:p14="http://schemas.microsoft.com/office/powerpoint/2010/main" val="213870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5524A406-3B12-C94C-965D-77035140F9DE}"/>
              </a:ext>
            </a:extLst>
          </p:cNvPr>
          <p:cNvSpPr>
            <a:spLocks noGrp="1"/>
          </p:cNvSpPr>
          <p:nvPr>
            <p:ph type="title"/>
          </p:nvPr>
        </p:nvSpPr>
        <p:spPr>
          <a:xfrm>
            <a:off x="573314" y="378732"/>
            <a:ext cx="8534400" cy="796925"/>
          </a:xfrm>
        </p:spPr>
        <p:txBody>
          <a:bodyPr/>
          <a:lstStyle/>
          <a:p>
            <a:pPr eaLnBrk="1" hangingPunct="1"/>
            <a:r>
              <a:rPr lang="en-US" altLang="en-US" dirty="0">
                <a:cs typeface="Times New Roman" panose="02020603050405020304" pitchFamily="18" charset="0"/>
              </a:rPr>
              <a:t>Serial in/parallel out shift </a:t>
            </a:r>
            <a:br>
              <a:rPr lang="en-US" altLang="en-US" dirty="0">
                <a:cs typeface="Times New Roman" panose="02020603050405020304" pitchFamily="18" charset="0"/>
              </a:rPr>
            </a:br>
            <a:r>
              <a:rPr lang="en-US" altLang="en-US" dirty="0">
                <a:cs typeface="Times New Roman" panose="02020603050405020304" pitchFamily="18" charset="0"/>
              </a:rPr>
              <a:t>registers</a:t>
            </a:r>
            <a:endParaRPr lang="ar-SA" altLang="en-US" dirty="0"/>
          </a:p>
        </p:txBody>
      </p:sp>
      <p:sp>
        <p:nvSpPr>
          <p:cNvPr id="5" name="Content Placeholder 4">
            <a:extLst>
              <a:ext uri="{FF2B5EF4-FFF2-40B4-BE49-F238E27FC236}">
                <a16:creationId xmlns:a16="http://schemas.microsoft.com/office/drawing/2014/main" id="{D709AFF2-B6DA-DE44-BFE3-37385DAA1618}"/>
              </a:ext>
            </a:extLst>
          </p:cNvPr>
          <p:cNvSpPr>
            <a:spLocks noGrp="1"/>
          </p:cNvSpPr>
          <p:nvPr>
            <p:ph idx="1"/>
          </p:nvPr>
        </p:nvSpPr>
        <p:spPr>
          <a:xfrm>
            <a:off x="292893" y="1412648"/>
            <a:ext cx="8229600" cy="1285875"/>
          </a:xfrm>
        </p:spPr>
        <p:txBody>
          <a:bodyPr rtlCol="1">
            <a:normAutofit fontScale="92500" lnSpcReduction="10000"/>
          </a:bodyPr>
          <a:lstStyle/>
          <a:p>
            <a:pPr algn="l" rtl="0" eaLnBrk="1" fontAlgn="auto" hangingPunct="1">
              <a:spcAft>
                <a:spcPts val="0"/>
              </a:spcAft>
              <a:defRPr/>
            </a:pPr>
            <a:r>
              <a:rPr lang="en-US" b="1" dirty="0"/>
              <a:t>Example: </a:t>
            </a:r>
            <a:r>
              <a:rPr lang="en-US" dirty="0"/>
              <a:t>Show the state of the 4-bit register foe the data input and clock waveforms. The register initially contains all 1s.</a:t>
            </a:r>
            <a:endParaRPr lang="ar-SA" dirty="0"/>
          </a:p>
        </p:txBody>
      </p:sp>
      <p:pic>
        <p:nvPicPr>
          <p:cNvPr id="7" name="Picture 12">
            <a:extLst>
              <a:ext uri="{FF2B5EF4-FFF2-40B4-BE49-F238E27FC236}">
                <a16:creationId xmlns:a16="http://schemas.microsoft.com/office/drawing/2014/main" id="{67DD04E5-B97F-1243-AAC1-6EFAB30ECBD3}"/>
              </a:ext>
            </a:extLst>
          </p:cNvPr>
          <p:cNvPicPr>
            <a:picLocks noChangeAspect="1" noChangeArrowheads="1"/>
          </p:cNvPicPr>
          <p:nvPr/>
        </p:nvPicPr>
        <p:blipFill>
          <a:blip r:embed="rId2"/>
          <a:srcRect/>
          <a:stretch>
            <a:fillRect/>
          </a:stretch>
        </p:blipFill>
        <p:spPr bwMode="auto">
          <a:xfrm>
            <a:off x="1219200" y="2819400"/>
            <a:ext cx="6376987" cy="3808661"/>
          </a:xfrm>
          <a:prstGeom prst="rect">
            <a:avLst/>
          </a:prstGeom>
          <a:noFill/>
          <a:effectLst/>
        </p:spPr>
      </p:pic>
    </p:spTree>
    <p:extLst>
      <p:ext uri="{BB962C8B-B14F-4D97-AF65-F5344CB8AC3E}">
        <p14:creationId xmlns:p14="http://schemas.microsoft.com/office/powerpoint/2010/main" val="1478227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9C63512-7DA3-594D-BF42-15A0300517B0}"/>
              </a:ext>
            </a:extLst>
          </p:cNvPr>
          <p:cNvSpPr>
            <a:spLocks noGrp="1" noChangeArrowheads="1"/>
          </p:cNvSpPr>
          <p:nvPr>
            <p:ph type="title"/>
          </p:nvPr>
        </p:nvSpPr>
        <p:spPr>
          <a:xfrm>
            <a:off x="504371" y="762001"/>
            <a:ext cx="8229600" cy="457200"/>
          </a:xfrm>
        </p:spPr>
        <p:txBody>
          <a:bodyPr/>
          <a:lstStyle/>
          <a:p>
            <a:pPr eaLnBrk="1" hangingPunct="1"/>
            <a:r>
              <a:rPr lang="en-US" altLang="en-US" dirty="0">
                <a:cs typeface="Times New Roman" panose="02020603050405020304" pitchFamily="18" charset="0"/>
              </a:rPr>
              <a:t>Serial In/Parallel Out Shift Registers </a:t>
            </a:r>
          </a:p>
        </p:txBody>
      </p:sp>
      <p:sp>
        <p:nvSpPr>
          <p:cNvPr id="62467" name="Rectangle 3">
            <a:extLst>
              <a:ext uri="{FF2B5EF4-FFF2-40B4-BE49-F238E27FC236}">
                <a16:creationId xmlns:a16="http://schemas.microsoft.com/office/drawing/2014/main" id="{9CE0D7F5-7361-BF43-9363-06AC6E45FCB6}"/>
              </a:ext>
            </a:extLst>
          </p:cNvPr>
          <p:cNvSpPr>
            <a:spLocks noGrp="1" noChangeArrowheads="1"/>
          </p:cNvSpPr>
          <p:nvPr>
            <p:ph type="body" idx="1"/>
          </p:nvPr>
        </p:nvSpPr>
        <p:spPr>
          <a:xfrm>
            <a:off x="533400" y="1219200"/>
            <a:ext cx="8229600" cy="685800"/>
          </a:xfrm>
        </p:spPr>
        <p:txBody>
          <a:bodyPr/>
          <a:lstStyle/>
          <a:p>
            <a:pPr eaLnBrk="1" hangingPunct="1"/>
            <a:r>
              <a:rPr lang="en-US" altLang="en-US">
                <a:cs typeface="Arial" panose="020B0604020202020204" pitchFamily="34" charset="0"/>
              </a:rPr>
              <a:t>8-bit serial in/parallel out</a:t>
            </a:r>
          </a:p>
        </p:txBody>
      </p:sp>
      <p:pic>
        <p:nvPicPr>
          <p:cNvPr id="62476" name="Picture 12">
            <a:extLst>
              <a:ext uri="{FF2B5EF4-FFF2-40B4-BE49-F238E27FC236}">
                <a16:creationId xmlns:a16="http://schemas.microsoft.com/office/drawing/2014/main" id="{F6E09354-BE60-7443-8688-F6F8CC7430E6}"/>
              </a:ext>
            </a:extLst>
          </p:cNvPr>
          <p:cNvPicPr>
            <a:picLocks noChangeAspect="1" noChangeArrowheads="1"/>
          </p:cNvPicPr>
          <p:nvPr/>
        </p:nvPicPr>
        <p:blipFill>
          <a:blip r:embed="rId2"/>
          <a:srcRect/>
          <a:stretch>
            <a:fillRect/>
          </a:stretch>
        </p:blipFill>
        <p:spPr bwMode="auto">
          <a:xfrm>
            <a:off x="762000" y="1905000"/>
            <a:ext cx="8001000" cy="2608263"/>
          </a:xfrm>
          <a:prstGeom prst="rect">
            <a:avLst/>
          </a:prstGeom>
          <a:noFill/>
          <a:effectLst/>
        </p:spPr>
      </p:pic>
      <p:pic>
        <p:nvPicPr>
          <p:cNvPr id="62477" name="Picture 13">
            <a:extLst>
              <a:ext uri="{FF2B5EF4-FFF2-40B4-BE49-F238E27FC236}">
                <a16:creationId xmlns:a16="http://schemas.microsoft.com/office/drawing/2014/main" id="{14E47F61-2197-B243-8A90-E5531EC110B6}"/>
              </a:ext>
            </a:extLst>
          </p:cNvPr>
          <p:cNvPicPr>
            <a:picLocks noChangeAspect="1" noChangeArrowheads="1"/>
          </p:cNvPicPr>
          <p:nvPr/>
        </p:nvPicPr>
        <p:blipFill>
          <a:blip r:embed="rId3"/>
          <a:srcRect/>
          <a:stretch>
            <a:fillRect/>
          </a:stretch>
        </p:blipFill>
        <p:spPr bwMode="auto">
          <a:xfrm>
            <a:off x="1447800" y="4800600"/>
            <a:ext cx="2819400" cy="1116013"/>
          </a:xfrm>
          <a:prstGeom prst="rect">
            <a:avLst/>
          </a:prstGeom>
          <a:noFill/>
          <a:effectLst/>
        </p:spPr>
      </p:pic>
      <p:pic>
        <p:nvPicPr>
          <p:cNvPr id="62478" name="Picture 14">
            <a:extLst>
              <a:ext uri="{FF2B5EF4-FFF2-40B4-BE49-F238E27FC236}">
                <a16:creationId xmlns:a16="http://schemas.microsoft.com/office/drawing/2014/main" id="{9FBC6706-2EB8-BB46-900F-6DB800DE4FBE}"/>
              </a:ext>
            </a:extLst>
          </p:cNvPr>
          <p:cNvPicPr>
            <a:picLocks noChangeAspect="1" noChangeArrowheads="1"/>
          </p:cNvPicPr>
          <p:nvPr/>
        </p:nvPicPr>
        <p:blipFill>
          <a:blip r:embed="rId4"/>
          <a:srcRect/>
          <a:stretch>
            <a:fillRect/>
          </a:stretch>
        </p:blipFill>
        <p:spPr bwMode="auto">
          <a:xfrm>
            <a:off x="5715000" y="4648200"/>
            <a:ext cx="2438400" cy="1390650"/>
          </a:xfrm>
          <a:prstGeom prst="rect">
            <a:avLst/>
          </a:prstGeom>
          <a:noFill/>
          <a:effectLst/>
        </p:spPr>
      </p:pic>
    </p:spTree>
    <p:extLst>
      <p:ext uri="{BB962C8B-B14F-4D97-AF65-F5344CB8AC3E}">
        <p14:creationId xmlns:p14="http://schemas.microsoft.com/office/powerpoint/2010/main" val="3367611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dissolve">
                                      <p:cBhvr>
                                        <p:cTn id="7" dur="500"/>
                                        <p:tgtEl>
                                          <p:spTgt spid="62467">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2476"/>
                                        </p:tgtEl>
                                        <p:attrNameLst>
                                          <p:attrName>style.visibility</p:attrName>
                                        </p:attrNameLst>
                                      </p:cBhvr>
                                      <p:to>
                                        <p:strVal val="visible"/>
                                      </p:to>
                                    </p:set>
                                    <p:animEffect transition="in" filter="dissolve">
                                      <p:cBhvr>
                                        <p:cTn id="11" dur="500"/>
                                        <p:tgtEl>
                                          <p:spTgt spid="62476"/>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62477"/>
                                        </p:tgtEl>
                                        <p:attrNameLst>
                                          <p:attrName>style.visibility</p:attrName>
                                        </p:attrNameLst>
                                      </p:cBhvr>
                                      <p:to>
                                        <p:strVal val="visible"/>
                                      </p:to>
                                    </p:set>
                                    <p:animEffect transition="in" filter="dissolve">
                                      <p:cBhvr>
                                        <p:cTn id="15" dur="500"/>
                                        <p:tgtEl>
                                          <p:spTgt spid="62477"/>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62478"/>
                                        </p:tgtEl>
                                        <p:attrNameLst>
                                          <p:attrName>style.visibility</p:attrName>
                                        </p:attrNameLst>
                                      </p:cBhvr>
                                      <p:to>
                                        <p:strVal val="visible"/>
                                      </p:to>
                                    </p:set>
                                    <p:animEffect transition="in" filter="dissolve">
                                      <p:cBhvr>
                                        <p:cTn id="19" dur="500"/>
                                        <p:tgtEl>
                                          <p:spTgt spid="62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a:extLst>
              <a:ext uri="{FF2B5EF4-FFF2-40B4-BE49-F238E27FC236}">
                <a16:creationId xmlns:a16="http://schemas.microsoft.com/office/drawing/2014/main" id="{6A336711-22B9-6A45-972E-5B662A1E6EC4}"/>
              </a:ext>
            </a:extLst>
          </p:cNvPr>
          <p:cNvSpPr>
            <a:spLocks noGrp="1"/>
          </p:cNvSpPr>
          <p:nvPr>
            <p:ph idx="1"/>
          </p:nvPr>
        </p:nvSpPr>
        <p:spPr>
          <a:xfrm>
            <a:off x="285750" y="1490662"/>
            <a:ext cx="8501063" cy="2928938"/>
          </a:xfrm>
        </p:spPr>
        <p:txBody>
          <a:bodyPr/>
          <a:lstStyle/>
          <a:p>
            <a:pPr lvl="1" algn="l" rtl="0" eaLnBrk="1" hangingPunct="1"/>
            <a:r>
              <a:rPr lang="en-US" altLang="en-US" sz="2400" dirty="0">
                <a:cs typeface="Arial" panose="020B0604020202020204" pitchFamily="34" charset="0"/>
              </a:rPr>
              <a:t>The bits are entered simultaneously into their respective stages.</a:t>
            </a:r>
          </a:p>
          <a:p>
            <a:pPr lvl="1" algn="l" rtl="0" eaLnBrk="1" hangingPunct="1"/>
            <a:r>
              <a:rPr lang="en-US" altLang="en-US" sz="2400" dirty="0">
                <a:cs typeface="Arial" panose="020B0604020202020204" pitchFamily="34" charset="0"/>
              </a:rPr>
              <a:t>The serial output appears bit by bit per clock pulse.</a:t>
            </a:r>
          </a:p>
          <a:p>
            <a:pPr lvl="1" algn="l" rtl="0" eaLnBrk="1" hangingPunct="1"/>
            <a:r>
              <a:rPr lang="en-US" altLang="en-US" sz="2400" dirty="0">
                <a:cs typeface="Arial" panose="020B0604020202020204" pitchFamily="34" charset="0"/>
              </a:rPr>
              <a:t>To store 4 bits, we need 1 clock pulse</a:t>
            </a:r>
          </a:p>
          <a:p>
            <a:pPr lvl="1" algn="l" rtl="0" eaLnBrk="1" hangingPunct="1"/>
            <a:r>
              <a:rPr lang="en-US" altLang="en-US" sz="2400" dirty="0">
                <a:cs typeface="Arial" panose="020B0604020202020204" pitchFamily="34" charset="0"/>
              </a:rPr>
              <a:t>To shift them out them, we need another 3 clock pulses.</a:t>
            </a:r>
          </a:p>
          <a:p>
            <a:pPr algn="l" rtl="0" eaLnBrk="1" hangingPunct="1"/>
            <a:r>
              <a:rPr lang="en-US" altLang="en-US" sz="2400" dirty="0">
                <a:cs typeface="Arial" panose="020B0604020202020204" pitchFamily="34" charset="0"/>
              </a:rPr>
              <a:t>4-bit parallel in/serial out </a:t>
            </a:r>
          </a:p>
          <a:p>
            <a:pPr algn="l" rtl="0" eaLnBrk="1" hangingPunct="1">
              <a:buFont typeface="Arial" panose="020B0604020202020204" pitchFamily="34" charset="0"/>
              <a:buNone/>
            </a:pPr>
            <a:endParaRPr lang="ar-SA" altLang="en-US" sz="2400" dirty="0"/>
          </a:p>
        </p:txBody>
      </p:sp>
      <p:sp>
        <p:nvSpPr>
          <p:cNvPr id="13315" name="Rectangle 2">
            <a:extLst>
              <a:ext uri="{FF2B5EF4-FFF2-40B4-BE49-F238E27FC236}">
                <a16:creationId xmlns:a16="http://schemas.microsoft.com/office/drawing/2014/main" id="{A52537A2-0E11-2249-BBF2-7100CCB16C59}"/>
              </a:ext>
            </a:extLst>
          </p:cNvPr>
          <p:cNvSpPr>
            <a:spLocks noGrp="1" noChangeArrowheads="1"/>
          </p:cNvSpPr>
          <p:nvPr>
            <p:ph type="title"/>
          </p:nvPr>
        </p:nvSpPr>
        <p:spPr/>
        <p:txBody>
          <a:bodyPr/>
          <a:lstStyle/>
          <a:p>
            <a:pPr eaLnBrk="1" hangingPunct="1"/>
            <a:r>
              <a:rPr lang="en-US" altLang="en-US">
                <a:cs typeface="Times New Roman" panose="02020603050405020304" pitchFamily="18" charset="0"/>
              </a:rPr>
              <a:t>Parallel In/Serial Out Shift Registers</a:t>
            </a:r>
          </a:p>
        </p:txBody>
      </p:sp>
      <p:pic>
        <p:nvPicPr>
          <p:cNvPr id="6" name="Picture 10">
            <a:extLst>
              <a:ext uri="{FF2B5EF4-FFF2-40B4-BE49-F238E27FC236}">
                <a16:creationId xmlns:a16="http://schemas.microsoft.com/office/drawing/2014/main" id="{906DF9C2-4A06-8D46-9BC4-8973FC26000C}"/>
              </a:ext>
            </a:extLst>
          </p:cNvPr>
          <p:cNvPicPr>
            <a:picLocks noChangeAspect="1" noChangeArrowheads="1"/>
          </p:cNvPicPr>
          <p:nvPr/>
        </p:nvPicPr>
        <p:blipFill>
          <a:blip r:embed="rId2"/>
          <a:srcRect/>
          <a:stretch>
            <a:fillRect/>
          </a:stretch>
        </p:blipFill>
        <p:spPr bwMode="auto">
          <a:xfrm>
            <a:off x="2500313" y="4357688"/>
            <a:ext cx="5145087" cy="2225675"/>
          </a:xfrm>
          <a:prstGeom prst="rect">
            <a:avLst/>
          </a:prstGeom>
          <a:noFill/>
          <a:effectLst/>
        </p:spPr>
      </p:pic>
    </p:spTree>
    <p:extLst>
      <p:ext uri="{BB962C8B-B14F-4D97-AF65-F5344CB8AC3E}">
        <p14:creationId xmlns:p14="http://schemas.microsoft.com/office/powerpoint/2010/main" val="703289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8CEDB0E-BE62-F348-B75B-874A70CFB2D3}"/>
              </a:ext>
            </a:extLst>
          </p:cNvPr>
          <p:cNvSpPr>
            <a:spLocks noGrp="1" noChangeArrowheads="1"/>
          </p:cNvSpPr>
          <p:nvPr>
            <p:ph type="title"/>
          </p:nvPr>
        </p:nvSpPr>
        <p:spPr/>
        <p:txBody>
          <a:bodyPr/>
          <a:lstStyle/>
          <a:p>
            <a:r>
              <a:rPr lang="en-US" altLang="en-US"/>
              <a:t>Registers</a:t>
            </a:r>
          </a:p>
        </p:txBody>
      </p:sp>
      <p:sp>
        <p:nvSpPr>
          <p:cNvPr id="4099" name="Rectangle 3">
            <a:extLst>
              <a:ext uri="{FF2B5EF4-FFF2-40B4-BE49-F238E27FC236}">
                <a16:creationId xmlns:a16="http://schemas.microsoft.com/office/drawing/2014/main" id="{1F0B7489-E22B-774D-928B-E50940FD6565}"/>
              </a:ext>
            </a:extLst>
          </p:cNvPr>
          <p:cNvSpPr>
            <a:spLocks noGrp="1" noChangeArrowheads="1"/>
          </p:cNvSpPr>
          <p:nvPr>
            <p:ph type="body" idx="1"/>
          </p:nvPr>
        </p:nvSpPr>
        <p:spPr>
          <a:xfrm>
            <a:off x="538163" y="1511300"/>
            <a:ext cx="7934325" cy="2320925"/>
          </a:xfrm>
        </p:spPr>
        <p:txBody>
          <a:bodyPr/>
          <a:lstStyle/>
          <a:p>
            <a:r>
              <a:rPr lang="en-US" altLang="en-US" dirty="0"/>
              <a:t>Group of storage elements read/written as a unit.</a:t>
            </a:r>
          </a:p>
          <a:p>
            <a:pPr lvl="1"/>
            <a:r>
              <a:rPr lang="en-US" altLang="en-US" dirty="0"/>
              <a:t>Store related values (e.g. a binary word)</a:t>
            </a:r>
          </a:p>
          <a:p>
            <a:r>
              <a:rPr lang="en-US" altLang="en-US" dirty="0"/>
              <a:t>Collection of flip-flops with common control</a:t>
            </a:r>
          </a:p>
          <a:p>
            <a:pPr lvl="1"/>
            <a:r>
              <a:rPr lang="en-US" altLang="en-US" dirty="0"/>
              <a:t>Share clock, reset, set lines</a:t>
            </a:r>
          </a:p>
          <a:p>
            <a:r>
              <a:rPr lang="en-US" altLang="en-US" dirty="0"/>
              <a:t>Applications:</a:t>
            </a:r>
          </a:p>
          <a:p>
            <a:pPr lvl="1"/>
            <a:r>
              <a:rPr lang="en-US" altLang="en-US" dirty="0"/>
              <a:t>Storage registers</a:t>
            </a:r>
          </a:p>
          <a:p>
            <a:pPr lvl="1"/>
            <a:r>
              <a:rPr lang="en-US" altLang="en-US" dirty="0"/>
              <a:t>Frequency division</a:t>
            </a:r>
          </a:p>
          <a:p>
            <a:pPr lvl="1"/>
            <a:r>
              <a:rPr lang="en-US" altLang="en-US" dirty="0"/>
              <a:t>Shift registers</a:t>
            </a:r>
          </a:p>
          <a:p>
            <a:pPr lvl="1"/>
            <a:r>
              <a:rPr lang="en-US" altLang="en-US" dirty="0"/>
              <a:t>Counters</a:t>
            </a:r>
          </a:p>
        </p:txBody>
      </p:sp>
    </p:spTree>
    <p:extLst>
      <p:ext uri="{BB962C8B-B14F-4D97-AF65-F5344CB8AC3E}">
        <p14:creationId xmlns:p14="http://schemas.microsoft.com/office/powerpoint/2010/main" val="2289813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110BD49-F104-E34D-B592-6CD7822F684E}"/>
              </a:ext>
            </a:extLst>
          </p:cNvPr>
          <p:cNvSpPr>
            <a:spLocks noGrp="1" noChangeArrowheads="1"/>
          </p:cNvSpPr>
          <p:nvPr>
            <p:ph type="title"/>
          </p:nvPr>
        </p:nvSpPr>
        <p:spPr/>
        <p:txBody>
          <a:bodyPr/>
          <a:lstStyle/>
          <a:p>
            <a:pPr eaLnBrk="1" hangingPunct="1"/>
            <a:r>
              <a:rPr lang="en-US" altLang="en-US">
                <a:cs typeface="Times New Roman" panose="02020603050405020304" pitchFamily="18" charset="0"/>
              </a:rPr>
              <a:t>Parallel In/Serial Out Shift Registers</a:t>
            </a:r>
          </a:p>
        </p:txBody>
      </p:sp>
      <p:sp>
        <p:nvSpPr>
          <p:cNvPr id="14339" name="Rectangle 6">
            <a:extLst>
              <a:ext uri="{FF2B5EF4-FFF2-40B4-BE49-F238E27FC236}">
                <a16:creationId xmlns:a16="http://schemas.microsoft.com/office/drawing/2014/main" id="{2932769F-9392-EA43-92B9-4AAA63E83E61}"/>
              </a:ext>
            </a:extLst>
          </p:cNvPr>
          <p:cNvSpPr>
            <a:spLocks noChangeArrowheads="1"/>
          </p:cNvSpPr>
          <p:nvPr/>
        </p:nvSpPr>
        <p:spPr bwMode="auto">
          <a:xfrm>
            <a:off x="457200" y="1656557"/>
            <a:ext cx="3525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t>4-bit parallel in/serial out</a:t>
            </a:r>
          </a:p>
        </p:txBody>
      </p:sp>
      <p:pic>
        <p:nvPicPr>
          <p:cNvPr id="8" name="Picture 9">
            <a:extLst>
              <a:ext uri="{FF2B5EF4-FFF2-40B4-BE49-F238E27FC236}">
                <a16:creationId xmlns:a16="http://schemas.microsoft.com/office/drawing/2014/main" id="{A20AAD17-8982-B64C-93BD-FDCF06CE246E}"/>
              </a:ext>
            </a:extLst>
          </p:cNvPr>
          <p:cNvPicPr>
            <a:picLocks noChangeAspect="1" noChangeArrowheads="1"/>
          </p:cNvPicPr>
          <p:nvPr/>
        </p:nvPicPr>
        <p:blipFill>
          <a:blip r:embed="rId2"/>
          <a:srcRect/>
          <a:stretch>
            <a:fillRect/>
          </a:stretch>
        </p:blipFill>
        <p:spPr bwMode="auto">
          <a:xfrm>
            <a:off x="425450" y="2357438"/>
            <a:ext cx="8361363" cy="4260850"/>
          </a:xfrm>
          <a:prstGeom prst="rect">
            <a:avLst/>
          </a:prstGeom>
          <a:noFill/>
          <a:effectLst/>
        </p:spPr>
      </p:pic>
    </p:spTree>
    <p:extLst>
      <p:ext uri="{BB962C8B-B14F-4D97-AF65-F5344CB8AC3E}">
        <p14:creationId xmlns:p14="http://schemas.microsoft.com/office/powerpoint/2010/main" val="8036811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a:extLst>
              <a:ext uri="{FF2B5EF4-FFF2-40B4-BE49-F238E27FC236}">
                <a16:creationId xmlns:a16="http://schemas.microsoft.com/office/drawing/2014/main" id="{CEF2AA6F-A663-EC4F-813B-1D52CBB014DE}"/>
              </a:ext>
            </a:extLst>
          </p:cNvPr>
          <p:cNvPicPr>
            <a:picLocks noChangeAspect="1" noChangeArrowheads="1"/>
          </p:cNvPicPr>
          <p:nvPr/>
        </p:nvPicPr>
        <p:blipFill>
          <a:blip r:embed="rId2"/>
          <a:srcRect/>
          <a:stretch>
            <a:fillRect/>
          </a:stretch>
        </p:blipFill>
        <p:spPr bwMode="auto">
          <a:xfrm>
            <a:off x="2057400" y="857250"/>
            <a:ext cx="6729413" cy="5802313"/>
          </a:xfrm>
          <a:prstGeom prst="rect">
            <a:avLst/>
          </a:prstGeom>
          <a:noFill/>
          <a:effectLst/>
        </p:spPr>
      </p:pic>
      <p:sp>
        <p:nvSpPr>
          <p:cNvPr id="3" name="Content Placeholder 2">
            <a:extLst>
              <a:ext uri="{FF2B5EF4-FFF2-40B4-BE49-F238E27FC236}">
                <a16:creationId xmlns:a16="http://schemas.microsoft.com/office/drawing/2014/main" id="{ECD7241A-E054-864D-ADFD-E8E90A9A7063}"/>
              </a:ext>
            </a:extLst>
          </p:cNvPr>
          <p:cNvSpPr txBox="1">
            <a:spLocks/>
          </p:cNvSpPr>
          <p:nvPr/>
        </p:nvSpPr>
        <p:spPr>
          <a:xfrm>
            <a:off x="357188" y="214313"/>
            <a:ext cx="8229600" cy="542925"/>
          </a:xfrm>
          <a:prstGeom prst="rect">
            <a:avLst/>
          </a:prstGeom>
        </p:spPr>
        <p:txBody>
          <a:bodyPr/>
          <a:lstStyle/>
          <a:p>
            <a:pPr marL="342900" indent="-342900" algn="l" rtl="0">
              <a:spcBef>
                <a:spcPct val="20000"/>
              </a:spcBef>
              <a:buFont typeface="Arial" pitchFamily="34" charset="0"/>
              <a:buChar char="•"/>
              <a:defRPr/>
            </a:pPr>
            <a:r>
              <a:rPr lang="en-US" sz="3200">
                <a:latin typeface="+mn-lt"/>
                <a:cs typeface="+mn-cs"/>
              </a:rPr>
              <a:t>4-bit parallel in/serial out</a:t>
            </a:r>
          </a:p>
          <a:p>
            <a:pPr marL="342900" indent="-342900" algn="l" rtl="0">
              <a:spcBef>
                <a:spcPct val="20000"/>
              </a:spcBef>
              <a:buFont typeface="Arial" pitchFamily="34" charset="0"/>
              <a:buNone/>
              <a:defRPr/>
            </a:pPr>
            <a:endParaRPr lang="ar-SA" sz="3200" dirty="0">
              <a:latin typeface="+mn-lt"/>
              <a:cs typeface="+mn-cs"/>
            </a:endParaRPr>
          </a:p>
        </p:txBody>
      </p:sp>
    </p:spTree>
    <p:extLst>
      <p:ext uri="{BB962C8B-B14F-4D97-AF65-F5344CB8AC3E}">
        <p14:creationId xmlns:p14="http://schemas.microsoft.com/office/powerpoint/2010/main" val="1228010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81FD7F4F-BDBB-8343-81CF-3420F3BD4D6C}"/>
              </a:ext>
            </a:extLst>
          </p:cNvPr>
          <p:cNvSpPr>
            <a:spLocks noGrp="1"/>
          </p:cNvSpPr>
          <p:nvPr>
            <p:ph idx="1"/>
          </p:nvPr>
        </p:nvSpPr>
        <p:spPr>
          <a:xfrm>
            <a:off x="457200" y="1600200"/>
            <a:ext cx="8229600" cy="2614613"/>
          </a:xfrm>
        </p:spPr>
        <p:txBody>
          <a:bodyPr/>
          <a:lstStyle/>
          <a:p>
            <a:pPr marL="342900" lvl="1" indent="-342900" algn="l" rtl="0" eaLnBrk="1" hangingPunct="1">
              <a:buFont typeface="Arial" panose="020B0604020202020204" pitchFamily="34" charset="0"/>
              <a:buChar char="•"/>
              <a:defRPr/>
            </a:pPr>
            <a:r>
              <a:rPr lang="en-US" sz="2400" dirty="0">
                <a:cs typeface="Arial" pitchFamily="34" charset="0"/>
              </a:rPr>
              <a:t>The bits are entered simultaneously into their respective stages.</a:t>
            </a:r>
          </a:p>
          <a:p>
            <a:pPr marL="342900" lvl="1" indent="-342900" algn="l" rtl="0" eaLnBrk="1" hangingPunct="1">
              <a:buFont typeface="Arial" panose="020B0604020202020204" pitchFamily="34" charset="0"/>
              <a:buChar char="•"/>
              <a:defRPr/>
            </a:pPr>
            <a:r>
              <a:rPr lang="en-US" sz="2400" dirty="0">
                <a:cs typeface="Arial" pitchFamily="34" charset="0"/>
              </a:rPr>
              <a:t>Immediately, the bits appear on the parallel outputs.</a:t>
            </a:r>
          </a:p>
          <a:p>
            <a:pPr marL="342900" lvl="1" indent="-342900" algn="l" rtl="0" eaLnBrk="1" hangingPunct="1">
              <a:buFont typeface="Arial" panose="020B0604020202020204" pitchFamily="34" charset="0"/>
              <a:buChar char="•"/>
              <a:defRPr/>
            </a:pPr>
            <a:endParaRPr lang="en-US" sz="2400" dirty="0">
              <a:cs typeface="Arial" pitchFamily="34" charset="0"/>
            </a:endParaRPr>
          </a:p>
          <a:p>
            <a:pPr algn="l" rtl="0" eaLnBrk="1" hangingPunct="1">
              <a:defRPr/>
            </a:pPr>
            <a:endParaRPr lang="en-US" dirty="0">
              <a:cs typeface="Arial" pitchFamily="34" charset="0"/>
            </a:endParaRPr>
          </a:p>
          <a:p>
            <a:pPr lvl="1" algn="l" rtl="0" eaLnBrk="1" hangingPunct="1">
              <a:defRPr/>
            </a:pPr>
            <a:endParaRPr lang="en-US" dirty="0">
              <a:cs typeface="Arial" pitchFamily="34" charset="0"/>
            </a:endParaRPr>
          </a:p>
          <a:p>
            <a:pPr eaLnBrk="1" hangingPunct="1">
              <a:defRPr/>
            </a:pPr>
            <a:endParaRPr lang="ar-SA" dirty="0"/>
          </a:p>
        </p:txBody>
      </p:sp>
      <p:sp>
        <p:nvSpPr>
          <p:cNvPr id="16387" name="Rectangle 2">
            <a:extLst>
              <a:ext uri="{FF2B5EF4-FFF2-40B4-BE49-F238E27FC236}">
                <a16:creationId xmlns:a16="http://schemas.microsoft.com/office/drawing/2014/main" id="{821D3415-3CAB-2A4F-A229-D0160BC55F37}"/>
              </a:ext>
            </a:extLst>
          </p:cNvPr>
          <p:cNvSpPr>
            <a:spLocks noGrp="1" noChangeArrowheads="1"/>
          </p:cNvSpPr>
          <p:nvPr>
            <p:ph type="title"/>
          </p:nvPr>
        </p:nvSpPr>
        <p:spPr/>
        <p:txBody>
          <a:bodyPr/>
          <a:lstStyle/>
          <a:p>
            <a:pPr eaLnBrk="1" hangingPunct="1"/>
            <a:r>
              <a:rPr lang="en-US" altLang="en-US">
                <a:cs typeface="Times New Roman" panose="02020603050405020304" pitchFamily="18" charset="0"/>
              </a:rPr>
              <a:t>Parallel In/Parallel Out Shift Registers</a:t>
            </a:r>
          </a:p>
        </p:txBody>
      </p:sp>
      <p:pic>
        <p:nvPicPr>
          <p:cNvPr id="5" name="Picture 13">
            <a:extLst>
              <a:ext uri="{FF2B5EF4-FFF2-40B4-BE49-F238E27FC236}">
                <a16:creationId xmlns:a16="http://schemas.microsoft.com/office/drawing/2014/main" id="{77BBC897-540E-A545-B0E2-A1C2431291B4}"/>
              </a:ext>
            </a:extLst>
          </p:cNvPr>
          <p:cNvPicPr>
            <a:picLocks noChangeAspect="1" noChangeArrowheads="1"/>
          </p:cNvPicPr>
          <p:nvPr/>
        </p:nvPicPr>
        <p:blipFill>
          <a:blip r:embed="rId2"/>
          <a:srcRect/>
          <a:stretch>
            <a:fillRect/>
          </a:stretch>
        </p:blipFill>
        <p:spPr bwMode="auto">
          <a:xfrm>
            <a:off x="2854325" y="4357688"/>
            <a:ext cx="5059363" cy="2154237"/>
          </a:xfrm>
          <a:prstGeom prst="rect">
            <a:avLst/>
          </a:prstGeom>
          <a:noFill/>
          <a:effectLst/>
        </p:spPr>
      </p:pic>
      <p:sp>
        <p:nvSpPr>
          <p:cNvPr id="16389" name="Rectangle 5">
            <a:extLst>
              <a:ext uri="{FF2B5EF4-FFF2-40B4-BE49-F238E27FC236}">
                <a16:creationId xmlns:a16="http://schemas.microsoft.com/office/drawing/2014/main" id="{9A08ACC3-78B4-6E48-AC2E-5A08BCB372DD}"/>
              </a:ext>
            </a:extLst>
          </p:cNvPr>
          <p:cNvSpPr>
            <a:spLocks noChangeArrowheads="1"/>
          </p:cNvSpPr>
          <p:nvPr/>
        </p:nvSpPr>
        <p:spPr bwMode="auto">
          <a:xfrm>
            <a:off x="928688" y="4643438"/>
            <a:ext cx="1863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342900" indent="-34290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l" rtl="0" eaLnBrk="1" hangingPunct="1"/>
            <a:r>
              <a:rPr lang="en-US" altLang="en-US" sz="2400"/>
              <a:t>4-bit version</a:t>
            </a:r>
          </a:p>
        </p:txBody>
      </p:sp>
    </p:spTree>
    <p:extLst>
      <p:ext uri="{BB962C8B-B14F-4D97-AF65-F5344CB8AC3E}">
        <p14:creationId xmlns:p14="http://schemas.microsoft.com/office/powerpoint/2010/main" val="3919998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4B19E9EE-5B7B-2A4B-82BD-66D6665F0C09}"/>
              </a:ext>
            </a:extLst>
          </p:cNvPr>
          <p:cNvSpPr>
            <a:spLocks noGrp="1"/>
          </p:cNvSpPr>
          <p:nvPr>
            <p:ph idx="1"/>
          </p:nvPr>
        </p:nvSpPr>
        <p:spPr>
          <a:xfrm>
            <a:off x="428625" y="1071563"/>
            <a:ext cx="8229600" cy="828675"/>
          </a:xfrm>
        </p:spPr>
        <p:txBody>
          <a:bodyPr/>
          <a:lstStyle/>
          <a:p>
            <a:pPr algn="l" rtl="0" eaLnBrk="1" hangingPunct="1"/>
            <a:r>
              <a:rPr lang="en-US" altLang="en-US">
                <a:cs typeface="Arial" panose="020B0604020202020204" pitchFamily="34" charset="0"/>
              </a:rPr>
              <a:t>4-bit version</a:t>
            </a:r>
          </a:p>
          <a:p>
            <a:pPr eaLnBrk="1" hangingPunct="1"/>
            <a:endParaRPr lang="ar-SA" altLang="en-US"/>
          </a:p>
        </p:txBody>
      </p:sp>
      <p:sp>
        <p:nvSpPr>
          <p:cNvPr id="17411" name="Rectangle 2">
            <a:extLst>
              <a:ext uri="{FF2B5EF4-FFF2-40B4-BE49-F238E27FC236}">
                <a16:creationId xmlns:a16="http://schemas.microsoft.com/office/drawing/2014/main" id="{B1DB45D2-85A3-BA4A-AAAA-D10BB44004E7}"/>
              </a:ext>
            </a:extLst>
          </p:cNvPr>
          <p:cNvSpPr>
            <a:spLocks noGrp="1" noChangeArrowheads="1"/>
          </p:cNvSpPr>
          <p:nvPr>
            <p:ph type="title"/>
          </p:nvPr>
        </p:nvSpPr>
        <p:spPr>
          <a:xfrm>
            <a:off x="457200" y="274638"/>
            <a:ext cx="8229600" cy="725487"/>
          </a:xfrm>
        </p:spPr>
        <p:txBody>
          <a:bodyPr/>
          <a:lstStyle/>
          <a:p>
            <a:pPr eaLnBrk="1" hangingPunct="1"/>
            <a:r>
              <a:rPr lang="en-US" altLang="en-US" sz="4000">
                <a:cs typeface="Times New Roman" panose="02020603050405020304" pitchFamily="18" charset="0"/>
              </a:rPr>
              <a:t>Parallel In/Parallel Out Shift Registers</a:t>
            </a:r>
          </a:p>
        </p:txBody>
      </p:sp>
      <p:pic>
        <p:nvPicPr>
          <p:cNvPr id="6" name="Picture 12">
            <a:extLst>
              <a:ext uri="{FF2B5EF4-FFF2-40B4-BE49-F238E27FC236}">
                <a16:creationId xmlns:a16="http://schemas.microsoft.com/office/drawing/2014/main" id="{995D9F68-26E1-0444-8C4D-DD3850E411DD}"/>
              </a:ext>
            </a:extLst>
          </p:cNvPr>
          <p:cNvPicPr>
            <a:picLocks noChangeAspect="1" noChangeArrowheads="1"/>
          </p:cNvPicPr>
          <p:nvPr/>
        </p:nvPicPr>
        <p:blipFill>
          <a:blip r:embed="rId2"/>
          <a:srcRect/>
          <a:stretch>
            <a:fillRect/>
          </a:stretch>
        </p:blipFill>
        <p:spPr bwMode="auto">
          <a:xfrm>
            <a:off x="914400" y="1981200"/>
            <a:ext cx="7515225" cy="4452938"/>
          </a:xfrm>
          <a:prstGeom prst="rect">
            <a:avLst/>
          </a:prstGeom>
          <a:noFill/>
          <a:effectLst/>
        </p:spPr>
      </p:pic>
    </p:spTree>
    <p:extLst>
      <p:ext uri="{BB962C8B-B14F-4D97-AF65-F5344CB8AC3E}">
        <p14:creationId xmlns:p14="http://schemas.microsoft.com/office/powerpoint/2010/main" val="1518329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9CA1757-5121-1747-AA75-1EA2DCC422E0}"/>
              </a:ext>
            </a:extLst>
          </p:cNvPr>
          <p:cNvSpPr>
            <a:spLocks noGrp="1"/>
          </p:cNvSpPr>
          <p:nvPr>
            <p:ph type="title"/>
          </p:nvPr>
        </p:nvSpPr>
        <p:spPr/>
        <p:txBody>
          <a:bodyPr/>
          <a:lstStyle/>
          <a:p>
            <a:r>
              <a:rPr lang="en-US" altLang="en-US">
                <a:cs typeface="Times New Roman" panose="02020603050405020304" pitchFamily="18" charset="0"/>
              </a:rPr>
              <a:t>Bidirectional Shift Register </a:t>
            </a:r>
            <a:endParaRPr lang="ar-SA" altLang="en-US"/>
          </a:p>
        </p:txBody>
      </p:sp>
      <p:sp>
        <p:nvSpPr>
          <p:cNvPr id="19459" name="Content Placeholder 2">
            <a:extLst>
              <a:ext uri="{FF2B5EF4-FFF2-40B4-BE49-F238E27FC236}">
                <a16:creationId xmlns:a16="http://schemas.microsoft.com/office/drawing/2014/main" id="{0C67832A-6CF5-C242-90BD-BE1AB1F4E88B}"/>
              </a:ext>
            </a:extLst>
          </p:cNvPr>
          <p:cNvSpPr>
            <a:spLocks noGrp="1"/>
          </p:cNvSpPr>
          <p:nvPr>
            <p:ph idx="1"/>
          </p:nvPr>
        </p:nvSpPr>
        <p:spPr>
          <a:xfrm>
            <a:off x="457200" y="1600200"/>
            <a:ext cx="8229600" cy="1328738"/>
          </a:xfrm>
        </p:spPr>
        <p:txBody>
          <a:bodyPr/>
          <a:lstStyle/>
          <a:p>
            <a:pPr algn="l" rtl="0"/>
            <a:r>
              <a:rPr lang="en-US" altLang="en-US">
                <a:cs typeface="Arial" panose="020B0604020202020204" pitchFamily="34" charset="0"/>
              </a:rPr>
              <a:t>A bidirectional shift register is one in which the data can be shifted either left or right.</a:t>
            </a:r>
            <a:endParaRPr lang="ar-SA" altLang="en-US"/>
          </a:p>
        </p:txBody>
      </p:sp>
      <p:sp>
        <p:nvSpPr>
          <p:cNvPr id="19460" name="Rectangle 3">
            <a:extLst>
              <a:ext uri="{FF2B5EF4-FFF2-40B4-BE49-F238E27FC236}">
                <a16:creationId xmlns:a16="http://schemas.microsoft.com/office/drawing/2014/main" id="{BE743193-B5DE-D94F-B423-40E7F512BB7F}"/>
              </a:ext>
            </a:extLst>
          </p:cNvPr>
          <p:cNvSpPr>
            <a:spLocks noChangeArrowheads="1"/>
          </p:cNvSpPr>
          <p:nvPr/>
        </p:nvSpPr>
        <p:spPr bwMode="auto">
          <a:xfrm>
            <a:off x="1357313" y="3257550"/>
            <a:ext cx="44608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eaLnBrk="1" hangingPunct="1">
              <a:lnSpc>
                <a:spcPct val="90000"/>
              </a:lnSpc>
            </a:pPr>
            <a:r>
              <a:rPr lang="en-US" altLang="en-US" sz="2400"/>
              <a:t>4-bit version</a:t>
            </a:r>
          </a:p>
        </p:txBody>
      </p:sp>
      <p:pic>
        <p:nvPicPr>
          <p:cNvPr id="5" name="Picture 11">
            <a:extLst>
              <a:ext uri="{FF2B5EF4-FFF2-40B4-BE49-F238E27FC236}">
                <a16:creationId xmlns:a16="http://schemas.microsoft.com/office/drawing/2014/main" id="{1566980E-F716-5146-BE24-038936B44D3B}"/>
              </a:ext>
            </a:extLst>
          </p:cNvPr>
          <p:cNvPicPr>
            <a:picLocks noChangeAspect="1" noChangeArrowheads="1"/>
          </p:cNvPicPr>
          <p:nvPr/>
        </p:nvPicPr>
        <p:blipFill>
          <a:blip r:embed="rId2"/>
          <a:srcRect/>
          <a:stretch>
            <a:fillRect/>
          </a:stretch>
        </p:blipFill>
        <p:spPr bwMode="auto">
          <a:xfrm>
            <a:off x="2714625" y="4000500"/>
            <a:ext cx="3638550" cy="1798638"/>
          </a:xfrm>
          <a:prstGeom prst="rect">
            <a:avLst/>
          </a:prstGeom>
          <a:noFill/>
          <a:effectLst/>
        </p:spPr>
      </p:pic>
    </p:spTree>
    <p:extLst>
      <p:ext uri="{BB962C8B-B14F-4D97-AF65-F5344CB8AC3E}">
        <p14:creationId xmlns:p14="http://schemas.microsoft.com/office/powerpoint/2010/main" val="2169829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E6BBEB03-F4EF-3443-82B2-0FCBBB39F103}"/>
              </a:ext>
            </a:extLst>
          </p:cNvPr>
          <p:cNvPicPr>
            <a:picLocks noChangeAspect="1" noChangeArrowheads="1"/>
          </p:cNvPicPr>
          <p:nvPr/>
        </p:nvPicPr>
        <p:blipFill>
          <a:blip r:embed="rId2"/>
          <a:srcRect/>
          <a:stretch>
            <a:fillRect/>
          </a:stretch>
        </p:blipFill>
        <p:spPr bwMode="auto">
          <a:xfrm>
            <a:off x="285750" y="1714500"/>
            <a:ext cx="8477250" cy="3927475"/>
          </a:xfrm>
          <a:prstGeom prst="rect">
            <a:avLst/>
          </a:prstGeom>
          <a:noFill/>
          <a:effectLst/>
        </p:spPr>
      </p:pic>
      <p:sp>
        <p:nvSpPr>
          <p:cNvPr id="3" name="Title 1">
            <a:extLst>
              <a:ext uri="{FF2B5EF4-FFF2-40B4-BE49-F238E27FC236}">
                <a16:creationId xmlns:a16="http://schemas.microsoft.com/office/drawing/2014/main" id="{B6C94873-1AD1-DA47-B61A-47F5FA2E3A69}"/>
              </a:ext>
            </a:extLst>
          </p:cNvPr>
          <p:cNvSpPr txBox="1">
            <a:spLocks/>
          </p:cNvSpPr>
          <p:nvPr/>
        </p:nvSpPr>
        <p:spPr>
          <a:xfrm>
            <a:off x="-152400" y="381000"/>
            <a:ext cx="8229600" cy="1143000"/>
          </a:xfrm>
          <a:prstGeom prst="rect">
            <a:avLst/>
          </a:prstGeom>
        </p:spPr>
        <p:txBody>
          <a:bodyPr/>
          <a:lstStyle/>
          <a:p>
            <a:pPr algn="ctr" eaLnBrk="0" hangingPunct="0">
              <a:defRPr/>
            </a:pPr>
            <a:r>
              <a:rPr lang="en-US" sz="4400" dirty="0">
                <a:latin typeface="+mj-lt"/>
                <a:ea typeface="+mj-ea"/>
                <a:cs typeface="+mj-cs"/>
              </a:rPr>
              <a:t>Bidirectional 4-bit Shift Register </a:t>
            </a:r>
            <a:endParaRPr lang="ar-SA" sz="4400" dirty="0">
              <a:latin typeface="+mj-lt"/>
              <a:ea typeface="+mj-ea"/>
              <a:cs typeface="+mj-cs"/>
            </a:endParaRPr>
          </a:p>
        </p:txBody>
      </p:sp>
    </p:spTree>
    <p:extLst>
      <p:ext uri="{BB962C8B-B14F-4D97-AF65-F5344CB8AC3E}">
        <p14:creationId xmlns:p14="http://schemas.microsoft.com/office/powerpoint/2010/main" val="2847357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802407A7-B27F-6E49-A066-4A03352223BF}"/>
              </a:ext>
            </a:extLst>
          </p:cNvPr>
          <p:cNvPicPr>
            <a:picLocks noChangeAspect="1" noChangeArrowheads="1"/>
          </p:cNvPicPr>
          <p:nvPr/>
        </p:nvPicPr>
        <p:blipFill>
          <a:blip r:embed="rId2"/>
          <a:srcRect/>
          <a:stretch>
            <a:fillRect/>
          </a:stretch>
        </p:blipFill>
        <p:spPr bwMode="auto">
          <a:xfrm>
            <a:off x="142875" y="1428750"/>
            <a:ext cx="8786813" cy="4714875"/>
          </a:xfrm>
          <a:prstGeom prst="rect">
            <a:avLst/>
          </a:prstGeom>
          <a:noFill/>
          <a:effectLst/>
        </p:spPr>
      </p:pic>
      <p:sp>
        <p:nvSpPr>
          <p:cNvPr id="4" name="Title 1">
            <a:extLst>
              <a:ext uri="{FF2B5EF4-FFF2-40B4-BE49-F238E27FC236}">
                <a16:creationId xmlns:a16="http://schemas.microsoft.com/office/drawing/2014/main" id="{AC59BD6E-A822-774F-B57C-57DAFBE0BF6A}"/>
              </a:ext>
            </a:extLst>
          </p:cNvPr>
          <p:cNvSpPr txBox="1">
            <a:spLocks/>
          </p:cNvSpPr>
          <p:nvPr/>
        </p:nvSpPr>
        <p:spPr>
          <a:xfrm>
            <a:off x="-152400" y="381000"/>
            <a:ext cx="8229600" cy="796925"/>
          </a:xfrm>
          <a:prstGeom prst="rect">
            <a:avLst/>
          </a:prstGeom>
        </p:spPr>
        <p:txBody>
          <a:bodyPr/>
          <a:lstStyle/>
          <a:p>
            <a:pPr algn="ctr" eaLnBrk="0" hangingPunct="0">
              <a:defRPr/>
            </a:pPr>
            <a:r>
              <a:rPr lang="en-US" sz="4400" dirty="0">
                <a:latin typeface="+mj-lt"/>
                <a:ea typeface="+mj-ea"/>
                <a:cs typeface="+mj-cs"/>
              </a:rPr>
              <a:t>Bidirectional </a:t>
            </a:r>
            <a:r>
              <a:rPr lang="en-US" sz="4400" dirty="0"/>
              <a:t>4-bit </a:t>
            </a:r>
            <a:r>
              <a:rPr lang="en-US" sz="4400" dirty="0">
                <a:latin typeface="+mj-lt"/>
                <a:ea typeface="+mj-ea"/>
                <a:cs typeface="+mj-cs"/>
              </a:rPr>
              <a:t>Shift Register</a:t>
            </a:r>
            <a:endParaRPr lang="ar-SA" sz="4400" dirty="0">
              <a:latin typeface="+mj-lt"/>
              <a:ea typeface="+mj-ea"/>
              <a:cs typeface="+mj-cs"/>
            </a:endParaRPr>
          </a:p>
        </p:txBody>
      </p:sp>
    </p:spTree>
    <p:extLst>
      <p:ext uri="{BB962C8B-B14F-4D97-AF65-F5344CB8AC3E}">
        <p14:creationId xmlns:p14="http://schemas.microsoft.com/office/powerpoint/2010/main" val="2250350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A3309879-FC5A-844A-921D-0A4F664A20B5}"/>
              </a:ext>
            </a:extLst>
          </p:cNvPr>
          <p:cNvSpPr>
            <a:spLocks noGrp="1" noRot="1" noChangeArrowheads="1"/>
          </p:cNvSpPr>
          <p:nvPr>
            <p:ph type="title"/>
          </p:nvPr>
        </p:nvSpPr>
        <p:spPr>
          <a:xfrm>
            <a:off x="457200" y="-228600"/>
            <a:ext cx="7543800" cy="1295400"/>
          </a:xfrm>
        </p:spPr>
        <p:txBody>
          <a:bodyPr/>
          <a:lstStyle/>
          <a:p>
            <a:r>
              <a:rPr lang="en-US" altLang="zh-CN" dirty="0">
                <a:ea typeface="宋体" panose="02010600030101010101" pitchFamily="2" charset="-122"/>
              </a:rPr>
              <a:t>Counters</a:t>
            </a:r>
          </a:p>
        </p:txBody>
      </p:sp>
      <p:sp>
        <p:nvSpPr>
          <p:cNvPr id="208899" name="Rectangle 3">
            <a:extLst>
              <a:ext uri="{FF2B5EF4-FFF2-40B4-BE49-F238E27FC236}">
                <a16:creationId xmlns:a16="http://schemas.microsoft.com/office/drawing/2014/main" id="{59C79D06-F352-9E43-A58D-12CBD7220BE8}"/>
              </a:ext>
            </a:extLst>
          </p:cNvPr>
          <p:cNvSpPr>
            <a:spLocks noGrp="1" noChangeArrowheads="1"/>
          </p:cNvSpPr>
          <p:nvPr>
            <p:ph type="body" idx="1"/>
          </p:nvPr>
        </p:nvSpPr>
        <p:spPr>
          <a:xfrm>
            <a:off x="457200" y="1417638"/>
            <a:ext cx="8458200" cy="5211762"/>
          </a:xfrm>
        </p:spPr>
        <p:txBody>
          <a:bodyPr/>
          <a:lstStyle/>
          <a:p>
            <a:r>
              <a:rPr lang="en-US" altLang="zh-CN" sz="2400" dirty="0">
                <a:ea typeface="宋体" panose="02010600030101010101" pitchFamily="2" charset="-122"/>
              </a:rPr>
              <a:t>A </a:t>
            </a:r>
            <a:r>
              <a:rPr lang="en-US" altLang="zh-CN" sz="2400" i="1" dirty="0">
                <a:ea typeface="宋体" panose="02010600030101010101" pitchFamily="2" charset="-122"/>
              </a:rPr>
              <a:t>counter</a:t>
            </a:r>
            <a:r>
              <a:rPr lang="en-US" altLang="zh-CN" sz="2400" dirty="0">
                <a:ea typeface="宋体" panose="02010600030101010101" pitchFamily="2" charset="-122"/>
              </a:rPr>
              <a:t> is a register that goes through a </a:t>
            </a:r>
            <a:r>
              <a:rPr lang="en-US" altLang="zh-CN" sz="2400" u="sng" dirty="0">
                <a:ea typeface="宋体" panose="02010600030101010101" pitchFamily="2" charset="-122"/>
              </a:rPr>
              <a:t>predetermined sequence of states upon the application of clock pulses.</a:t>
            </a:r>
          </a:p>
          <a:p>
            <a:r>
              <a:rPr lang="en-US" altLang="zh-CN" sz="2400" dirty="0">
                <a:ea typeface="宋体" panose="02010600030101010101" pitchFamily="2" charset="-122"/>
              </a:rPr>
              <a:t>A counter that follows the binary number sequence is called a </a:t>
            </a:r>
            <a:r>
              <a:rPr lang="en-US" altLang="zh-CN" sz="2400" b="1" dirty="0">
                <a:ea typeface="宋体" panose="02010600030101010101" pitchFamily="2" charset="-122"/>
              </a:rPr>
              <a:t>binary counter</a:t>
            </a:r>
            <a:r>
              <a:rPr lang="en-US" altLang="zh-CN" sz="2400" dirty="0">
                <a:ea typeface="宋体" panose="02010600030101010101" pitchFamily="2" charset="-122"/>
              </a:rPr>
              <a:t>.</a:t>
            </a:r>
          </a:p>
          <a:p>
            <a:r>
              <a:rPr lang="en-US" altLang="zh-CN" sz="2400" dirty="0">
                <a:ea typeface="宋体" panose="02010600030101010101" pitchFamily="2" charset="-122"/>
              </a:rPr>
              <a:t>Counters are categorized as: </a:t>
            </a:r>
          </a:p>
          <a:p>
            <a:pPr lvl="1"/>
            <a:r>
              <a:rPr lang="en-US" altLang="zh-CN" sz="2400" dirty="0">
                <a:ea typeface="宋体" panose="02010600030101010101" pitchFamily="2" charset="-122"/>
              </a:rPr>
              <a:t>Asynchronous/Ripple Counters: </a:t>
            </a:r>
            <a:br>
              <a:rPr lang="en-US" altLang="zh-CN" sz="2400" dirty="0">
                <a:ea typeface="宋体" panose="02010600030101010101" pitchFamily="2" charset="-122"/>
              </a:rPr>
            </a:br>
            <a:r>
              <a:rPr lang="en-US" altLang="zh-CN" sz="2400" dirty="0">
                <a:ea typeface="宋体" panose="02010600030101010101" pitchFamily="2" charset="-122"/>
              </a:rPr>
              <a:t>The FF output transition serves as a source for triggering other FFs.  No common clock.</a:t>
            </a:r>
          </a:p>
          <a:p>
            <a:pPr lvl="1"/>
            <a:r>
              <a:rPr lang="en-US" altLang="zh-CN" sz="2400" dirty="0">
                <a:ea typeface="宋体" panose="02010600030101010101" pitchFamily="2" charset="-122"/>
              </a:rPr>
              <a:t>Synchronous Counter:</a:t>
            </a:r>
            <a:br>
              <a:rPr lang="en-US" altLang="zh-CN" sz="2400" dirty="0">
                <a:ea typeface="宋体" panose="02010600030101010101" pitchFamily="2" charset="-122"/>
              </a:rPr>
            </a:br>
            <a:r>
              <a:rPr lang="en-US" altLang="zh-CN" sz="2400" dirty="0">
                <a:ea typeface="宋体" panose="02010600030101010101" pitchFamily="2" charset="-122"/>
              </a:rPr>
              <a:t>All FFs receive the common clock pulse, and the change of state is determined from the present state.</a:t>
            </a:r>
          </a:p>
        </p:txBody>
      </p:sp>
    </p:spTree>
    <p:extLst>
      <p:ext uri="{BB962C8B-B14F-4D97-AF65-F5344CB8AC3E}">
        <p14:creationId xmlns:p14="http://schemas.microsoft.com/office/powerpoint/2010/main" val="238670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6D6767AE-F7EF-3543-BAAD-DD651A950F18}"/>
              </a:ext>
            </a:extLst>
          </p:cNvPr>
          <p:cNvSpPr>
            <a:spLocks noGrp="1"/>
          </p:cNvSpPr>
          <p:nvPr>
            <p:ph type="title"/>
          </p:nvPr>
        </p:nvSpPr>
        <p:spPr/>
        <p:txBody>
          <a:bodyPr/>
          <a:lstStyle/>
          <a:p>
            <a:r>
              <a:rPr lang="en-US" altLang="en-US" dirty="0"/>
              <a:t>Asynchronous/ Ripple Counter</a:t>
            </a:r>
          </a:p>
        </p:txBody>
      </p:sp>
      <p:sp>
        <p:nvSpPr>
          <p:cNvPr id="3" name="Content Placeholder 2">
            <a:extLst>
              <a:ext uri="{FF2B5EF4-FFF2-40B4-BE49-F238E27FC236}">
                <a16:creationId xmlns:a16="http://schemas.microsoft.com/office/drawing/2014/main" id="{A2E5F686-6E54-A244-A2B8-3B7162582B0A}"/>
              </a:ext>
            </a:extLst>
          </p:cNvPr>
          <p:cNvSpPr>
            <a:spLocks noGrp="1"/>
          </p:cNvSpPr>
          <p:nvPr>
            <p:ph idx="1"/>
          </p:nvPr>
        </p:nvSpPr>
        <p:spPr/>
        <p:txBody>
          <a:bodyPr>
            <a:normAutofit/>
          </a:bodyPr>
          <a:lstStyle/>
          <a:p>
            <a:pPr>
              <a:defRPr/>
            </a:pPr>
            <a:r>
              <a:rPr lang="en-US" sz="2400" dirty="0"/>
              <a:t>Only the first flip-flop is clocked by an external clock. All subsequent flip-flops are clocked by the output of the preceding flip-flop.</a:t>
            </a:r>
          </a:p>
          <a:p>
            <a:pPr>
              <a:defRPr/>
            </a:pPr>
            <a:r>
              <a:rPr lang="en-US" sz="2400" dirty="0"/>
              <a:t>Asynchronous counters are slower than synchronous counters because of the delay in the transmission of the pulses from flip-flop to flip-flop.</a:t>
            </a:r>
          </a:p>
          <a:p>
            <a:pPr>
              <a:defRPr/>
            </a:pPr>
            <a:r>
              <a:rPr lang="en-US" sz="2400" dirty="0"/>
              <a:t>Asynchronous counters are also called ripple-counters because of the way the clock pulse ripples it way through the flip-flops.</a:t>
            </a:r>
          </a:p>
        </p:txBody>
      </p:sp>
    </p:spTree>
    <p:extLst>
      <p:ext uri="{BB962C8B-B14F-4D97-AF65-F5344CB8AC3E}">
        <p14:creationId xmlns:p14="http://schemas.microsoft.com/office/powerpoint/2010/main" val="4233356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descr="fg08_00300">
            <a:extLst>
              <a:ext uri="{FF2B5EF4-FFF2-40B4-BE49-F238E27FC236}">
                <a16:creationId xmlns:a16="http://schemas.microsoft.com/office/drawing/2014/main" id="{F38AD298-DE3C-8B43-842A-872BCA74F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714375"/>
            <a:ext cx="6332537"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a:extLst>
              <a:ext uri="{FF2B5EF4-FFF2-40B4-BE49-F238E27FC236}">
                <a16:creationId xmlns:a16="http://schemas.microsoft.com/office/drawing/2014/main" id="{F41A1CFB-AE2E-3440-8560-800E72FDFA7C}"/>
              </a:ext>
            </a:extLst>
          </p:cNvPr>
          <p:cNvSpPr>
            <a:spLocks noChangeArrowheads="1"/>
          </p:cNvSpPr>
          <p:nvPr/>
        </p:nvSpPr>
        <p:spPr bwMode="auto">
          <a:xfrm>
            <a:off x="642938" y="5643563"/>
            <a:ext cx="72866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lgn="r" rtl="1">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lgn="r" rtl="1">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eaLnBrk="1" hangingPunct="1">
              <a:spcBef>
                <a:spcPct val="0"/>
              </a:spcBef>
              <a:buFontTx/>
              <a:buNone/>
            </a:pPr>
            <a:r>
              <a:rPr lang="en-US" altLang="en-US" sz="2800"/>
              <a:t>3-bit asynchronous binary counter and its timing diagram for one cycle. </a:t>
            </a:r>
            <a:endParaRPr lang="ar-SA" altLang="en-US" sz="2800"/>
          </a:p>
        </p:txBody>
      </p:sp>
    </p:spTree>
    <p:extLst>
      <p:ext uri="{BB962C8B-B14F-4D97-AF65-F5344CB8AC3E}">
        <p14:creationId xmlns:p14="http://schemas.microsoft.com/office/powerpoint/2010/main" val="336233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CB70473-9796-344F-B10F-2A77F9E96E22}"/>
              </a:ext>
            </a:extLst>
          </p:cNvPr>
          <p:cNvSpPr>
            <a:spLocks noGrp="1" noChangeArrowheads="1"/>
          </p:cNvSpPr>
          <p:nvPr>
            <p:ph type="title"/>
          </p:nvPr>
        </p:nvSpPr>
        <p:spPr>
          <a:xfrm>
            <a:off x="381000" y="228600"/>
            <a:ext cx="3352800" cy="1295400"/>
          </a:xfrm>
        </p:spPr>
        <p:txBody>
          <a:bodyPr/>
          <a:lstStyle/>
          <a:p>
            <a:r>
              <a:rPr lang="en-US" altLang="en-US" dirty="0"/>
              <a:t>4-bit Storage Registers</a:t>
            </a:r>
          </a:p>
        </p:txBody>
      </p:sp>
      <p:pic>
        <p:nvPicPr>
          <p:cNvPr id="96" name="Picture 3" descr="AACFLRD0">
            <a:extLst>
              <a:ext uri="{FF2B5EF4-FFF2-40B4-BE49-F238E27FC236}">
                <a16:creationId xmlns:a16="http://schemas.microsoft.com/office/drawing/2014/main" id="{06B36A1F-C17B-6B4E-AB0E-2846ED2C2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28600"/>
            <a:ext cx="2667000" cy="650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830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D336F77-6C00-064D-A2C6-6C8A529E58D9}"/>
              </a:ext>
            </a:extLst>
          </p:cNvPr>
          <p:cNvSpPr txBox="1">
            <a:spLocks noChangeArrowheads="1"/>
          </p:cNvSpPr>
          <p:nvPr/>
        </p:nvSpPr>
        <p:spPr bwMode="auto">
          <a:xfrm>
            <a:off x="571500" y="5643563"/>
            <a:ext cx="771525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lgn="r" rtl="1">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lgn="r" rtl="1">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eaLnBrk="1" hangingPunct="1">
              <a:spcBef>
                <a:spcPct val="0"/>
              </a:spcBef>
              <a:buFontTx/>
              <a:buNone/>
            </a:pPr>
            <a:r>
              <a:rPr lang="en-US" altLang="en-US" sz="2800"/>
              <a:t>Four-bit asynchronous binary counter and its timing</a:t>
            </a:r>
          </a:p>
          <a:p>
            <a:pPr algn="ctr" eaLnBrk="1" hangingPunct="1">
              <a:spcBef>
                <a:spcPct val="0"/>
              </a:spcBef>
              <a:buFontTx/>
              <a:buNone/>
            </a:pPr>
            <a:r>
              <a:rPr lang="en-US" altLang="en-US" sz="2800"/>
              <a:t> diagram. </a:t>
            </a:r>
          </a:p>
        </p:txBody>
      </p:sp>
      <p:pic>
        <p:nvPicPr>
          <p:cNvPr id="9219" name="Picture 6" descr="fg08_00500">
            <a:extLst>
              <a:ext uri="{FF2B5EF4-FFF2-40B4-BE49-F238E27FC236}">
                <a16:creationId xmlns:a16="http://schemas.microsoft.com/office/drawing/2014/main" id="{1A4C4205-C7F7-1647-A0CC-49FC48A86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8" y="428625"/>
            <a:ext cx="7354887"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5199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descr="AACFLRK0">
            <a:extLst>
              <a:ext uri="{FF2B5EF4-FFF2-40B4-BE49-F238E27FC236}">
                <a16:creationId xmlns:a16="http://schemas.microsoft.com/office/drawing/2014/main" id="{E29DF514-215F-2E40-B196-763983AE0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269450"/>
            <a:ext cx="5386387" cy="639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3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0D22-90A7-2047-90C5-83B77D7C5EFB}"/>
              </a:ext>
            </a:extLst>
          </p:cNvPr>
          <p:cNvSpPr>
            <a:spLocks noGrp="1"/>
          </p:cNvSpPr>
          <p:nvPr>
            <p:ph type="title"/>
          </p:nvPr>
        </p:nvSpPr>
        <p:spPr>
          <a:xfrm>
            <a:off x="152400" y="609600"/>
            <a:ext cx="8229600" cy="725487"/>
          </a:xfrm>
        </p:spPr>
        <p:txBody>
          <a:bodyPr rtlCol="1">
            <a:normAutofit/>
          </a:bodyPr>
          <a:lstStyle/>
          <a:p>
            <a:pPr rtl="0" eaLnBrk="1" fontAlgn="auto" hangingPunct="1">
              <a:spcAft>
                <a:spcPts val="0"/>
              </a:spcAft>
              <a:defRPr/>
            </a:pPr>
            <a:r>
              <a:rPr lang="en-US" dirty="0"/>
              <a:t>Asynchronous Decade Counters</a:t>
            </a:r>
            <a:endParaRPr lang="ar-SA" dirty="0"/>
          </a:p>
        </p:txBody>
      </p:sp>
      <p:sp>
        <p:nvSpPr>
          <p:cNvPr id="3" name="Content Placeholder 2">
            <a:extLst>
              <a:ext uri="{FF2B5EF4-FFF2-40B4-BE49-F238E27FC236}">
                <a16:creationId xmlns:a16="http://schemas.microsoft.com/office/drawing/2014/main" id="{42E59082-8A26-3B4E-9912-62EA1F152009}"/>
              </a:ext>
            </a:extLst>
          </p:cNvPr>
          <p:cNvSpPr>
            <a:spLocks noGrp="1"/>
          </p:cNvSpPr>
          <p:nvPr>
            <p:ph idx="1"/>
          </p:nvPr>
        </p:nvSpPr>
        <p:spPr>
          <a:xfrm>
            <a:off x="457200" y="1676400"/>
            <a:ext cx="8229600" cy="4895850"/>
          </a:xfrm>
        </p:spPr>
        <p:txBody>
          <a:bodyPr rtlCol="1">
            <a:normAutofit/>
          </a:bodyPr>
          <a:lstStyle/>
          <a:p>
            <a:pPr algn="l" rtl="0" eaLnBrk="1" fontAlgn="auto" hangingPunct="1">
              <a:spcAft>
                <a:spcPts val="0"/>
              </a:spcAft>
              <a:defRPr/>
            </a:pPr>
            <a:r>
              <a:rPr lang="en-US" sz="2400" dirty="0"/>
              <a:t>These counters have 10 states in their sequence.</a:t>
            </a:r>
          </a:p>
          <a:p>
            <a:pPr algn="l" rtl="0" eaLnBrk="1" fontAlgn="auto" hangingPunct="1">
              <a:spcAft>
                <a:spcPts val="0"/>
              </a:spcAft>
              <a:defRPr/>
            </a:pPr>
            <a:r>
              <a:rPr lang="en-US" sz="2400" dirty="0"/>
              <a:t>A decade counter of states from 0000 to 1001 is called a </a:t>
            </a:r>
            <a:r>
              <a:rPr lang="en-US" sz="2400" b="1" dirty="0">
                <a:solidFill>
                  <a:srgbClr val="FF0000"/>
                </a:solidFill>
              </a:rPr>
              <a:t>BCD decade counter.</a:t>
            </a:r>
          </a:p>
          <a:p>
            <a:pPr algn="l" rtl="0" eaLnBrk="1" fontAlgn="auto" hangingPunct="1">
              <a:spcAft>
                <a:spcPts val="0"/>
              </a:spcAft>
              <a:defRPr/>
            </a:pPr>
            <a:r>
              <a:rPr lang="en-US" sz="2400" dirty="0"/>
              <a:t>Since the counter would have 16 states, it is forces to recycle before going through all of its possible state.</a:t>
            </a:r>
          </a:p>
          <a:p>
            <a:pPr algn="l" rtl="0" eaLnBrk="1" fontAlgn="auto" hangingPunct="1">
              <a:spcAft>
                <a:spcPts val="0"/>
              </a:spcAft>
              <a:defRPr/>
            </a:pPr>
            <a:r>
              <a:rPr lang="en-US" sz="2400" dirty="0"/>
              <a:t>The </a:t>
            </a:r>
            <a:r>
              <a:rPr lang="en-US" sz="2400" b="1" dirty="0">
                <a:solidFill>
                  <a:srgbClr val="FF0000"/>
                </a:solidFill>
              </a:rPr>
              <a:t>BCD decade counter </a:t>
            </a:r>
            <a:r>
              <a:rPr lang="en-US" sz="2400" dirty="0"/>
              <a:t>is recycled to 0000 after the 1001 state.</a:t>
            </a:r>
          </a:p>
          <a:p>
            <a:pPr lvl="1" algn="l" rtl="0" eaLnBrk="1" fontAlgn="auto" hangingPunct="1">
              <a:spcAft>
                <a:spcPts val="0"/>
              </a:spcAft>
              <a:defRPr/>
            </a:pPr>
            <a:r>
              <a:rPr lang="en-US" sz="2400" dirty="0"/>
              <a:t>This is done as shown in the next slide by decoding count 1010 with an NAND gate and</a:t>
            </a:r>
          </a:p>
          <a:p>
            <a:pPr lvl="1" algn="l" rtl="0" eaLnBrk="1" fontAlgn="auto" hangingPunct="1">
              <a:spcAft>
                <a:spcPts val="0"/>
              </a:spcAft>
              <a:defRPr/>
            </a:pPr>
            <a:r>
              <a:rPr lang="en-US" sz="2400" dirty="0"/>
              <a:t> connecting the output of the NAND gate to the clear inputs of the flip-flops.</a:t>
            </a:r>
          </a:p>
        </p:txBody>
      </p:sp>
    </p:spTree>
    <p:extLst>
      <p:ext uri="{BB962C8B-B14F-4D97-AF65-F5344CB8AC3E}">
        <p14:creationId xmlns:p14="http://schemas.microsoft.com/office/powerpoint/2010/main" val="1489788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ACFLRL0">
            <a:extLst>
              <a:ext uri="{FF2B5EF4-FFF2-40B4-BE49-F238E27FC236}">
                <a16:creationId xmlns:a16="http://schemas.microsoft.com/office/drawing/2014/main" id="{F6EF0763-5DA4-304F-AFF8-1CD9F4536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76962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041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469EAC5-C990-4241-A39F-6A9ADF6A68F2}"/>
              </a:ext>
            </a:extLst>
          </p:cNvPr>
          <p:cNvSpPr txBox="1">
            <a:spLocks noChangeArrowheads="1"/>
          </p:cNvSpPr>
          <p:nvPr/>
        </p:nvSpPr>
        <p:spPr bwMode="auto">
          <a:xfrm>
            <a:off x="285750" y="5715000"/>
            <a:ext cx="84201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lgn="r" rtl="1">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lgn="r" rtl="1">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eaLnBrk="1" hangingPunct="1">
              <a:spcBef>
                <a:spcPct val="0"/>
              </a:spcBef>
              <a:buFontTx/>
              <a:buNone/>
            </a:pPr>
            <a:r>
              <a:rPr lang="en-US" altLang="en-US" sz="2400"/>
              <a:t>An asynchronously clocked decade counter with asynchronous recycling. </a:t>
            </a:r>
          </a:p>
        </p:txBody>
      </p:sp>
      <p:pic>
        <p:nvPicPr>
          <p:cNvPr id="11267" name="Picture 6" descr="fg08_00600">
            <a:extLst>
              <a:ext uri="{FF2B5EF4-FFF2-40B4-BE49-F238E27FC236}">
                <a16:creationId xmlns:a16="http://schemas.microsoft.com/office/drawing/2014/main" id="{6CCC200D-DC1B-364C-9519-5DB1D0E1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9050"/>
            <a:ext cx="7215188"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4964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3E35234-F434-F945-9959-963CF633C2D6}"/>
              </a:ext>
            </a:extLst>
          </p:cNvPr>
          <p:cNvSpPr txBox="1">
            <a:spLocks noChangeArrowheads="1"/>
          </p:cNvSpPr>
          <p:nvPr/>
        </p:nvSpPr>
        <p:spPr>
          <a:xfrm>
            <a:off x="3886200" y="2971800"/>
            <a:ext cx="1770022" cy="838200"/>
          </a:xfrm>
          <a:prstGeom prst="rect">
            <a:avLst/>
          </a:prstGeom>
        </p:spPr>
        <p:txBody>
          <a:bodyPr/>
          <a:lst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itchFamily="34" charset="0"/>
              </a:defRPr>
            </a:lvl2pPr>
            <a:lvl3pPr algn="l" rtl="0" fontAlgn="base">
              <a:spcBef>
                <a:spcPct val="0"/>
              </a:spcBef>
              <a:spcAft>
                <a:spcPct val="0"/>
              </a:spcAft>
              <a:defRPr sz="3900" b="1">
                <a:solidFill>
                  <a:schemeClr val="tx2"/>
                </a:solidFill>
                <a:latin typeface="Arial" pitchFamily="34" charset="0"/>
              </a:defRPr>
            </a:lvl3pPr>
            <a:lvl4pPr algn="l" rtl="0" fontAlgn="base">
              <a:spcBef>
                <a:spcPct val="0"/>
              </a:spcBef>
              <a:spcAft>
                <a:spcPct val="0"/>
              </a:spcAft>
              <a:defRPr sz="3900" b="1">
                <a:solidFill>
                  <a:schemeClr val="tx2"/>
                </a:solidFill>
                <a:latin typeface="Arial" pitchFamily="34" charset="0"/>
              </a:defRPr>
            </a:lvl4pPr>
            <a:lvl5pPr algn="l" rtl="0" fontAlgn="base">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a:lstStyle>
          <a:p>
            <a:pPr>
              <a:defRPr/>
            </a:pPr>
            <a:r>
              <a:rPr lang="en-US" kern="0" dirty="0"/>
              <a:t>End</a:t>
            </a:r>
          </a:p>
        </p:txBody>
      </p:sp>
    </p:spTree>
    <p:extLst>
      <p:ext uri="{BB962C8B-B14F-4D97-AF65-F5344CB8AC3E}">
        <p14:creationId xmlns:p14="http://schemas.microsoft.com/office/powerpoint/2010/main" val="4275127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152400"/>
            <a:ext cx="7772400" cy="838200"/>
          </a:xfrm>
        </p:spPr>
        <p:txBody>
          <a:bodyPr/>
          <a:lstStyle/>
          <a:p>
            <a:r>
              <a:rPr lang="en-US" dirty="0"/>
              <a:t>Frequency division</a:t>
            </a:r>
          </a:p>
        </p:txBody>
      </p:sp>
      <p:pic>
        <p:nvPicPr>
          <p:cNvPr id="4099" name="Picture 4" descr="8-23-2006 8-04-47 PM_0045"/>
          <p:cNvPicPr>
            <a:picLocks noChangeAspect="1" noChangeArrowheads="1"/>
          </p:cNvPicPr>
          <p:nvPr/>
        </p:nvPicPr>
        <p:blipFill>
          <a:blip r:embed="rId2">
            <a:extLst>
              <a:ext uri="{28A0092B-C50C-407E-A947-70E740481C1C}">
                <a14:useLocalDpi xmlns:a14="http://schemas.microsoft.com/office/drawing/2010/main" val="0"/>
              </a:ext>
            </a:extLst>
          </a:blip>
          <a:srcRect t="75914" r="4663"/>
          <a:stretch>
            <a:fillRect/>
          </a:stretch>
        </p:blipFill>
        <p:spPr bwMode="auto">
          <a:xfrm>
            <a:off x="381000" y="1524000"/>
            <a:ext cx="7924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24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228600"/>
            <a:ext cx="7772400" cy="838200"/>
          </a:xfrm>
        </p:spPr>
        <p:txBody>
          <a:bodyPr/>
          <a:lstStyle/>
          <a:p>
            <a:r>
              <a:rPr lang="en-US" dirty="0"/>
              <a:t>Frequency division</a:t>
            </a:r>
          </a:p>
        </p:txBody>
      </p:sp>
      <p:pic>
        <p:nvPicPr>
          <p:cNvPr id="5123" name="Picture 3" descr="8-23-2006 8-06-35 PM_0046"/>
          <p:cNvPicPr>
            <a:picLocks noChangeAspect="1" noChangeArrowheads="1"/>
          </p:cNvPicPr>
          <p:nvPr/>
        </p:nvPicPr>
        <p:blipFill>
          <a:blip r:embed="rId2">
            <a:extLst>
              <a:ext uri="{28A0092B-C50C-407E-A947-70E740481C1C}">
                <a14:useLocalDpi xmlns:a14="http://schemas.microsoft.com/office/drawing/2010/main" val="0"/>
              </a:ext>
            </a:extLst>
          </a:blip>
          <a:srcRect t="1587" r="26598" b="53969"/>
          <a:stretch>
            <a:fillRect/>
          </a:stretch>
        </p:blipFill>
        <p:spPr bwMode="auto">
          <a:xfrm>
            <a:off x="457200" y="1447800"/>
            <a:ext cx="7924800" cy="49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560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E029AC0-BF7D-B540-B455-ECF9C7230461}"/>
              </a:ext>
            </a:extLst>
          </p:cNvPr>
          <p:cNvSpPr>
            <a:spLocks noGrp="1" noChangeArrowheads="1"/>
          </p:cNvSpPr>
          <p:nvPr>
            <p:ph type="title"/>
          </p:nvPr>
        </p:nvSpPr>
        <p:spPr/>
        <p:txBody>
          <a:bodyPr/>
          <a:lstStyle/>
          <a:p>
            <a:r>
              <a:rPr lang="en-US" altLang="en-US"/>
              <a:t>Register with Parallel load</a:t>
            </a:r>
          </a:p>
        </p:txBody>
      </p:sp>
      <p:sp>
        <p:nvSpPr>
          <p:cNvPr id="6147" name="Rectangle 3">
            <a:extLst>
              <a:ext uri="{FF2B5EF4-FFF2-40B4-BE49-F238E27FC236}">
                <a16:creationId xmlns:a16="http://schemas.microsoft.com/office/drawing/2014/main" id="{3540DA50-FE0D-304E-9796-E9D3B89973A9}"/>
              </a:ext>
            </a:extLst>
          </p:cNvPr>
          <p:cNvSpPr>
            <a:spLocks noGrp="1" noChangeArrowheads="1"/>
          </p:cNvSpPr>
          <p:nvPr>
            <p:ph type="body" idx="1"/>
          </p:nvPr>
        </p:nvSpPr>
        <p:spPr/>
        <p:txBody>
          <a:bodyPr/>
          <a:lstStyle/>
          <a:p>
            <a:r>
              <a:rPr lang="en-US" altLang="en-US" sz="2800"/>
              <a:t>If  all bits of the register are loaded simultaneously with a common clock pulse, we say that the loading is done in parallel</a:t>
            </a:r>
          </a:p>
          <a:p>
            <a:r>
              <a:rPr lang="en-US" altLang="en-US" sz="2800"/>
              <a:t>When we want some registers remain unchanged (even with clock changes)  we can use a load control input (see the next slide)</a:t>
            </a:r>
          </a:p>
          <a:p>
            <a:r>
              <a:rPr lang="en-US" altLang="en-US" sz="2800"/>
              <a:t>The load input determines whether the next pulse will accept new information or leave the information in the register intact. </a:t>
            </a:r>
          </a:p>
        </p:txBody>
      </p:sp>
    </p:spTree>
    <p:extLst>
      <p:ext uri="{BB962C8B-B14F-4D97-AF65-F5344CB8AC3E}">
        <p14:creationId xmlns:p14="http://schemas.microsoft.com/office/powerpoint/2010/main" val="280653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ACFLRE0">
            <a:extLst>
              <a:ext uri="{FF2B5EF4-FFF2-40B4-BE49-F238E27FC236}">
                <a16:creationId xmlns:a16="http://schemas.microsoft.com/office/drawing/2014/main" id="{75FD6F48-CF65-8A49-A08D-1AC39A8DA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75" y="152400"/>
            <a:ext cx="6423025"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142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14E13B7-F135-7A47-A878-7EEFB34DB277}"/>
              </a:ext>
            </a:extLst>
          </p:cNvPr>
          <p:cNvSpPr>
            <a:spLocks noGrp="1" noChangeArrowheads="1"/>
          </p:cNvSpPr>
          <p:nvPr>
            <p:ph type="title"/>
          </p:nvPr>
        </p:nvSpPr>
        <p:spPr/>
        <p:txBody>
          <a:bodyPr/>
          <a:lstStyle/>
          <a:p>
            <a:r>
              <a:rPr lang="en-US" altLang="en-US"/>
              <a:t>Shift Register</a:t>
            </a:r>
          </a:p>
        </p:txBody>
      </p:sp>
      <p:sp>
        <p:nvSpPr>
          <p:cNvPr id="8195" name="Rectangle 3">
            <a:extLst>
              <a:ext uri="{FF2B5EF4-FFF2-40B4-BE49-F238E27FC236}">
                <a16:creationId xmlns:a16="http://schemas.microsoft.com/office/drawing/2014/main" id="{A845FFCF-B62A-2945-880F-0EEB20DC897E}"/>
              </a:ext>
            </a:extLst>
          </p:cNvPr>
          <p:cNvSpPr>
            <a:spLocks noGrp="1" noChangeArrowheads="1"/>
          </p:cNvSpPr>
          <p:nvPr>
            <p:ph type="body" idx="1"/>
          </p:nvPr>
        </p:nvSpPr>
        <p:spPr/>
        <p:txBody>
          <a:bodyPr/>
          <a:lstStyle/>
          <a:p>
            <a:r>
              <a:rPr lang="en-US" altLang="en-US" sz="2800"/>
              <a:t>A register capable of shifting its binary information in one or both directions is called a shift register</a:t>
            </a:r>
          </a:p>
          <a:p>
            <a:r>
              <a:rPr lang="en-US" altLang="en-US" sz="2800"/>
              <a:t>For example by connecting the output of each D flip-flop to the input of another D flip flop in its right, each clock pulse shifts the content of the register one bit position to the right. The serial input determines what goes into the leftmost flip flop during the shift. The serial output is taken from the output of the rightmost flip flop.</a:t>
            </a:r>
          </a:p>
        </p:txBody>
      </p:sp>
    </p:spTree>
    <p:extLst>
      <p:ext uri="{BB962C8B-B14F-4D97-AF65-F5344CB8AC3E}">
        <p14:creationId xmlns:p14="http://schemas.microsoft.com/office/powerpoint/2010/main" val="224321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ACFLRF0">
            <a:extLst>
              <a:ext uri="{FF2B5EF4-FFF2-40B4-BE49-F238E27FC236}">
                <a16:creationId xmlns:a16="http://schemas.microsoft.com/office/drawing/2014/main" id="{665C888A-8303-9743-A990-13E8E54EE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57400"/>
            <a:ext cx="8610600" cy="260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9525"/>
      </p:ext>
    </p:extLst>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3309</TotalTime>
  <Words>940</Words>
  <Application>Microsoft Macintosh PowerPoint</Application>
  <PresentationFormat>On-screen Show (4:3)</PresentationFormat>
  <Paragraphs>119</Paragraphs>
  <Slides>35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35</vt:i4>
      </vt:variant>
    </vt:vector>
  </HeadingPairs>
  <TitlesOfParts>
    <vt:vector size="42" baseType="lpstr">
      <vt:lpstr>宋体</vt:lpstr>
      <vt:lpstr>Arial</vt:lpstr>
      <vt:lpstr>Calibri</vt:lpstr>
      <vt:lpstr>Times New Roman</vt:lpstr>
      <vt:lpstr>Wingdings</vt:lpstr>
      <vt:lpstr>Network</vt:lpstr>
      <vt:lpstr>Default Design</vt:lpstr>
      <vt:lpstr>PowerPoint Presentation</vt:lpstr>
      <vt:lpstr>Registers</vt:lpstr>
      <vt:lpstr>4-bit Storage Registers</vt:lpstr>
      <vt:lpstr>Frequency division</vt:lpstr>
      <vt:lpstr>Frequency division</vt:lpstr>
      <vt:lpstr>Register with Parallel load</vt:lpstr>
      <vt:lpstr>PowerPoint Presentation</vt:lpstr>
      <vt:lpstr>Shift Register</vt:lpstr>
      <vt:lpstr>PowerPoint Presentation</vt:lpstr>
      <vt:lpstr>Shift-register applications</vt:lpstr>
      <vt:lpstr>Various Shift Registers</vt:lpstr>
      <vt:lpstr>Serial in/serial out shift registers</vt:lpstr>
      <vt:lpstr>Serial in/serial out shift registers</vt:lpstr>
      <vt:lpstr>Example: Show the states of the 5-bit shift register for the specified data input and clock waveforms. The registered is initially cleared.</vt:lpstr>
      <vt:lpstr>Serial in/parallel out shift registers</vt:lpstr>
      <vt:lpstr>Serial in/parallel out shift registers</vt:lpstr>
      <vt:lpstr>Serial in/parallel out shift  registers</vt:lpstr>
      <vt:lpstr>Serial In/Parallel Out Shift Registers </vt:lpstr>
      <vt:lpstr>Parallel In/Serial Out Shift Registers</vt:lpstr>
      <vt:lpstr>Parallel In/Serial Out Shift Registers</vt:lpstr>
      <vt:lpstr>PowerPoint Presentation</vt:lpstr>
      <vt:lpstr>Parallel In/Parallel Out Shift Registers</vt:lpstr>
      <vt:lpstr>Parallel In/Parallel Out Shift Registers</vt:lpstr>
      <vt:lpstr>Bidirectional Shift Register </vt:lpstr>
      <vt:lpstr>PowerPoint Presentation</vt:lpstr>
      <vt:lpstr>PowerPoint Presentation</vt:lpstr>
      <vt:lpstr>Counters</vt:lpstr>
      <vt:lpstr>Asynchronous/ Ripple Counter</vt:lpstr>
      <vt:lpstr>PowerPoint Presentation</vt:lpstr>
      <vt:lpstr>PowerPoint Presentation</vt:lpstr>
      <vt:lpstr>PowerPoint Presentation</vt:lpstr>
      <vt:lpstr>Asynchronous Decade Counters</vt:lpstr>
      <vt:lpstr>PowerPoint Presentation</vt:lpstr>
      <vt:lpstr>PowerPoint Presentation</vt:lpstr>
      <vt:lpstr>PowerPoint Presentation</vt:lpstr>
    </vt:vector>
  </TitlesOfParts>
  <Company>Universiti Malaya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WRES1103</dc:title>
  <dc:creator>user</dc:creator>
  <cp:lastModifiedBy>QAOSAR MAHBOOB</cp:lastModifiedBy>
  <cp:revision>283</cp:revision>
  <dcterms:created xsi:type="dcterms:W3CDTF">2004-11-02T03:21:05Z</dcterms:created>
  <dcterms:modified xsi:type="dcterms:W3CDTF">2021-01-25T16:18:37Z</dcterms:modified>
</cp:coreProperties>
</file>